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764" r:id="rId3"/>
    <p:sldId id="258" r:id="rId4"/>
    <p:sldId id="690" r:id="rId5"/>
    <p:sldId id="681" r:id="rId6"/>
    <p:sldId id="683" r:id="rId7"/>
    <p:sldId id="643" r:id="rId8"/>
    <p:sldId id="682" r:id="rId9"/>
    <p:sldId id="665" r:id="rId10"/>
    <p:sldId id="664" r:id="rId11"/>
    <p:sldId id="662" r:id="rId12"/>
    <p:sldId id="645" r:id="rId13"/>
    <p:sldId id="653" r:id="rId14"/>
    <p:sldId id="523" r:id="rId15"/>
    <p:sldId id="321" r:id="rId16"/>
    <p:sldId id="572" r:id="rId17"/>
    <p:sldId id="646" r:id="rId18"/>
    <p:sldId id="666" r:id="rId19"/>
    <p:sldId id="650" r:id="rId20"/>
    <p:sldId id="6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B5D3-1B09-42ED-98EB-F8DD5F57E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85E3E-06E0-4947-8A70-CB8ACFB2B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C9EE-B753-414D-A5A1-CB597436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D3B29-5CD3-47FA-889F-E31C540E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FD39-FDD5-4894-8847-C21285E8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83C5-EFE6-49D5-A7A6-3FDA8B21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87909-F9AB-4601-837E-8529F4507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EDBA-D941-473A-8250-B9F0E505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ABBE-951D-4CF8-BDD8-C450BA7E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58F8-9118-44CB-83F2-A340FA0A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6C7CD-12D9-4CF0-8867-D2291CF43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3E437-5242-4896-BC36-0C2A94AD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A131-85E0-438D-896C-6295B009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05278-44B0-48FD-8918-101C88CD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C9D6-E19F-4AE2-BB70-68E3AB14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843C-00D1-4938-B477-D21CC5DD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BF87C-7D05-4C51-8B2E-F4BFC077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BF3C-372D-40D7-A8FF-AC8ED4C4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0D88-4D65-4A9A-870B-4FFAC16C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D14E-0147-45E8-A0A4-9BF220D9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04AA-3502-407A-A4F7-178114B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6B14C-7FA5-4496-9A03-AEDEF7492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8D48-68CA-4BB5-974E-02656A6C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F932-2B9F-48F0-A037-5A89F13F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A9E1-EBB6-49B8-82B9-B8BAF907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704B-5491-479D-8445-9A9699F6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5DBC-F317-42F4-A43B-6447D8E3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2AAFE-E295-459D-9011-B0A1F71E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EE27-C63A-4442-9EC1-2739F23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3F2B0-904B-4BEC-A349-564FC2CD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8F10-2D7C-47DA-81FA-4D066D2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FE42-50DB-4996-80A8-F3E78BCE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2146-88C7-4DE8-8F73-0988E189C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84D73-EF20-4271-98D9-58636936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7665B-103C-4849-B5C4-D97986FF2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05129-1C3E-4F41-9794-1D468A13F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D5CA4-1A92-4906-8ABC-35BCE5D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DDF7A-8CD2-461C-B35A-F9A719DD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9FCC5-9769-4431-88F7-1C31F280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1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9BB-6690-448D-8CD0-B93AA858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81103-BAED-43C2-8E67-229D195C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8B79B-0563-4C3D-AAE6-158FB970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19FE0-3441-4AA4-BF7B-BBBB0F08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20285-4689-465A-A5C0-458D4B3B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0F33F-8739-4961-B699-C69F59ED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78EB8-E7E0-4743-8105-44E41B30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9B32-104F-40FE-B87E-651C953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6BC9-E2B1-4059-9CB2-61ECAED6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C9047-A3B8-4C4F-9C26-BE8F35B6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C019-1DB2-4E85-BE3D-B412472D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5AA51-ADF1-408C-A272-C3B2FBC0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7A1F-E0E8-4CC7-A633-E7C358F8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F889-6B3E-4FE0-AEA4-5B361FB1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ABC20-F51A-484E-B67F-F2292C871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BD9E1-B4F0-4013-AF61-B8F2A8C61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99DCE-26ED-43F0-9DB4-E9BF4C86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06A5F-78D7-46BA-B8A0-7F1E6392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D83AA-A8CE-42B1-81B5-78275CE7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C930D-8040-48A0-A1B8-7FA7E7EC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147EA-D55A-48C0-8C97-7BD6C7276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65B0-022D-4480-8F9E-348E7778B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D6-8020-4C17-BB39-626CD31523E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7ED8-F5FD-4EAF-A8E7-784AD7D47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9472-D980-40B1-A2A3-31D703A8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0724-C11F-420E-AE87-6FEBD510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uce@merrifield.com" TargetMode="External"/><Relationship Id="rId2" Type="http://schemas.openxmlformats.org/officeDocument/2006/relationships/hyperlink" Target="http://www.merrifieldact2.co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274C-3A56-49D6-B58C-079989A0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Webinars For Distributor: Mgt. Teams; Trade; and Buying Groups</a:t>
            </a:r>
            <a:r>
              <a:rPr lang="en-US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4E4F0-4F88-4667-BBA4-C42EDD75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AutoNum type="arabicParenR"/>
            </a:pPr>
            <a:r>
              <a:rPr lang="en-US" sz="2000" b="1" i="1" u="sng" dirty="0">
                <a:solidFill>
                  <a:srgbClr val="7030A0"/>
                </a:solidFill>
              </a:rPr>
              <a:t>Embracing New Paradigm Thinking (2 -20; 18 slides )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Amazon Business Effects (22 – 39; 17 slides )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Net-Profit Analytics Basics (41– 59; 18 slides) 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Net-Profit-Analytics Plays – I  (61 – 82; 21 slides) 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Net-Profit Analytics Plays - II (84 – 103; 19 slides) 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Net-Profit Analytics Plays – III  (105 -120; 15 slides)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Net-Profit Analytics Plays – IV  (122 – 137; 15 slides)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/>
              <a:t>Migrating to New Selling Models for 2023 (139 -155; 16 slides)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/>
              <a:t>Adapting Past, Selling-Model Shifts ( 157 – 178; 21 slides) 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Cracking Target, Whale Accounts (180 – 197; 17 slides) </a:t>
            </a:r>
          </a:p>
          <a:p>
            <a:pPr marL="457200" indent="-457200" algn="l">
              <a:buAutoNum type="arabicParenR"/>
            </a:pPr>
            <a:r>
              <a:rPr lang="en-US" sz="2000" dirty="0"/>
              <a:t>Managing Change; Getting to a Data-Driven Culture (199 – 220; 21 slides)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B072C-354E-4724-BCD4-0C95849D397D}"/>
              </a:ext>
            </a:extLst>
          </p:cNvPr>
          <p:cNvSpPr txBox="1"/>
          <p:nvPr/>
        </p:nvSpPr>
        <p:spPr>
          <a:xfrm>
            <a:off x="7892905" y="2967335"/>
            <a:ext cx="331204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* All parties are welcome</a:t>
            </a:r>
          </a:p>
          <a:p>
            <a:r>
              <a:rPr lang="en-US" b="1" dirty="0"/>
              <a:t> to cherry-pick the slides </a:t>
            </a:r>
          </a:p>
          <a:p>
            <a:r>
              <a:rPr lang="en-US" b="1" dirty="0"/>
              <a:t>to create a customized webinar </a:t>
            </a:r>
          </a:p>
        </p:txBody>
      </p:sp>
    </p:spTree>
    <p:extLst>
      <p:ext uri="{BB962C8B-B14F-4D97-AF65-F5344CB8AC3E}">
        <p14:creationId xmlns:p14="http://schemas.microsoft.com/office/powerpoint/2010/main" val="354696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55FF-E20B-421D-AC13-CDD10056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5" y="365125"/>
            <a:ext cx="11493795" cy="1325563"/>
          </a:xfrm>
        </p:spPr>
        <p:txBody>
          <a:bodyPr>
            <a:normAutofit/>
          </a:bodyPr>
          <a:lstStyle/>
          <a:p>
            <a:r>
              <a:rPr lang="en-US" dirty="0"/>
              <a:t>  “End2End, Real-time-AI, Cloud, “</a:t>
            </a:r>
            <a:r>
              <a:rPr lang="en-US" b="1" i="1" dirty="0">
                <a:solidFill>
                  <a:srgbClr val="C00000"/>
                </a:solidFill>
              </a:rPr>
              <a:t>Value-Channel</a:t>
            </a:r>
            <a:r>
              <a:rPr lang="en-US" dirty="0"/>
              <a:t>”.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0FF9-0E54-4917-A9FD-1660C177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AI News:</a:t>
            </a:r>
          </a:p>
          <a:p>
            <a:pPr lvl="1"/>
            <a:r>
              <a:rPr lang="en-US" dirty="0"/>
              <a:t>Algorithms beat: Go, 5 opponents in no-limit, </a:t>
            </a:r>
            <a:r>
              <a:rPr lang="en-US" dirty="0" err="1"/>
              <a:t>hold’em</a:t>
            </a:r>
            <a:r>
              <a:rPr lang="en-US" dirty="0"/>
              <a:t>; Radiologists</a:t>
            </a:r>
          </a:p>
          <a:p>
            <a:pPr lvl="1"/>
            <a:r>
              <a:rPr lang="en-US" dirty="0"/>
              <a:t>AI’s silent touch is everywhere on the net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Configure-Price-Quote (CPQ) </a:t>
            </a:r>
            <a:r>
              <a:rPr lang="en-US" dirty="0"/>
              <a:t>trend? Ease, Speed, </a:t>
            </a:r>
            <a:r>
              <a:rPr lang="en-US" b="1" i="1" dirty="0">
                <a:solidFill>
                  <a:srgbClr val="C00000"/>
                </a:solidFill>
              </a:rPr>
              <a:t>virtual e-help </a:t>
            </a:r>
            <a:r>
              <a:rPr lang="en-US" u="sng" dirty="0"/>
              <a:t>wins.</a:t>
            </a:r>
            <a:r>
              <a:rPr lang="en-US" dirty="0"/>
              <a:t>  </a:t>
            </a:r>
          </a:p>
          <a:p>
            <a:r>
              <a:rPr lang="en-US" dirty="0"/>
              <a:t>Threat of AMZ’s “exclusive brands” </a:t>
            </a:r>
          </a:p>
          <a:p>
            <a:pPr lvl="1"/>
            <a:r>
              <a:rPr lang="en-US" dirty="0"/>
              <a:t>Asian Clones of your cream SKUs. Dynamically appear for webrooming. </a:t>
            </a:r>
          </a:p>
          <a:p>
            <a:pPr lvl="1"/>
            <a:r>
              <a:rPr lang="en-US" dirty="0"/>
              <a:t>No people, paper. Dynamic replenishment: Less inventory, higher fill-rates.</a:t>
            </a:r>
          </a:p>
          <a:p>
            <a:pPr lvl="1"/>
            <a:r>
              <a:rPr lang="en-US" dirty="0"/>
              <a:t>Big Brands must be there (at least as for marketing awareness)</a:t>
            </a:r>
          </a:p>
          <a:p>
            <a:r>
              <a:rPr lang="en-US" dirty="0"/>
              <a:t>And, AMZ-BIZ’s MRO spend cloud tools! 0 to 20% share – fast! 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ED8B0-4B41-4332-A417-BCCF8D57AAD1}"/>
              </a:ext>
            </a:extLst>
          </p:cNvPr>
          <p:cNvSpPr txBox="1"/>
          <p:nvPr/>
        </p:nvSpPr>
        <p:spPr>
          <a:xfrm>
            <a:off x="2863702" y="5915353"/>
            <a:ext cx="646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Product-pushing, pipe channels response?   </a:t>
            </a:r>
          </a:p>
        </p:txBody>
      </p:sp>
    </p:spTree>
    <p:extLst>
      <p:ext uri="{BB962C8B-B14F-4D97-AF65-F5344CB8AC3E}">
        <p14:creationId xmlns:p14="http://schemas.microsoft.com/office/powerpoint/2010/main" val="56327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09E0D0-C2FD-4BFF-B9C2-2EA5665E2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8" y="1273214"/>
            <a:ext cx="7034185" cy="5176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CB944-0FDA-4F37-B341-041EE2A890C7}"/>
              </a:ext>
            </a:extLst>
          </p:cNvPr>
          <p:cNvSpPr txBox="1"/>
          <p:nvPr/>
        </p:nvSpPr>
        <p:spPr>
          <a:xfrm>
            <a:off x="609198" y="68675"/>
            <a:ext cx="1133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Adoption Rates are Accelerating. Digital Natives Fast Adopters. </a:t>
            </a:r>
          </a:p>
        </p:txBody>
      </p:sp>
      <p:pic>
        <p:nvPicPr>
          <p:cNvPr id="6" name="Picture 5" descr="A close up of some grass&#10;&#10;Description automatically generated">
            <a:extLst>
              <a:ext uri="{FF2B5EF4-FFF2-40B4-BE49-F238E27FC236}">
                <a16:creationId xmlns:a16="http://schemas.microsoft.com/office/drawing/2014/main" id="{AB46873F-FB95-4865-9935-DD7BC899F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84" y="1770926"/>
            <a:ext cx="3889093" cy="2187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9FA91-1C64-4B25-A7D2-418E16C7F86D}"/>
              </a:ext>
            </a:extLst>
          </p:cNvPr>
          <p:cNvSpPr txBox="1"/>
          <p:nvPr/>
        </p:nvSpPr>
        <p:spPr>
          <a:xfrm>
            <a:off x="7926083" y="4060291"/>
            <a:ext cx="388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Pokemon</a:t>
            </a:r>
            <a:r>
              <a:rPr lang="en-US" sz="2400" dirty="0"/>
              <a:t> Go had:</a:t>
            </a:r>
          </a:p>
          <a:p>
            <a:r>
              <a:rPr lang="en-US" sz="2400" dirty="0"/>
              <a:t>50MM downloads in 19 days</a:t>
            </a:r>
          </a:p>
          <a:p>
            <a:r>
              <a:rPr lang="en-US" sz="2400" dirty="0"/>
              <a:t>500MM in 6 months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F98AD-DE6B-48BB-8E25-E835250AAABE}"/>
              </a:ext>
            </a:extLst>
          </p:cNvPr>
          <p:cNvSpPr txBox="1"/>
          <p:nvPr/>
        </p:nvSpPr>
        <p:spPr>
          <a:xfrm>
            <a:off x="7980447" y="5480771"/>
            <a:ext cx="378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What </a:t>
            </a:r>
            <a:r>
              <a:rPr lang="en-US" sz="2400" b="1" i="1" u="sng" dirty="0">
                <a:solidFill>
                  <a:srgbClr val="7030A0"/>
                </a:solidFill>
              </a:rPr>
              <a:t>converging trends </a:t>
            </a:r>
            <a:r>
              <a:rPr lang="en-US" sz="2400" b="1" i="1" dirty="0">
                <a:solidFill>
                  <a:srgbClr val="7030A0"/>
                </a:solidFill>
              </a:rPr>
              <a:t>will be game-changers by 2023? </a:t>
            </a:r>
          </a:p>
        </p:txBody>
      </p:sp>
    </p:spTree>
    <p:extLst>
      <p:ext uri="{BB962C8B-B14F-4D97-AF65-F5344CB8AC3E}">
        <p14:creationId xmlns:p14="http://schemas.microsoft.com/office/powerpoint/2010/main" val="425394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4DEC-DA16-47D0-BF20-ECF32C51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Converging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0784-1FA3-474D-AEF2-05F600648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Elastic Cloud Computing. </a:t>
            </a:r>
            <a:r>
              <a:rPr lang="en-US" dirty="0"/>
              <a:t>’11 -“</a:t>
            </a:r>
            <a:r>
              <a:rPr lang="en-US" i="1" dirty="0"/>
              <a:t>no way</a:t>
            </a:r>
            <a:r>
              <a:rPr lang="en-US" dirty="0"/>
              <a:t>”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’19 - “</a:t>
            </a:r>
            <a:r>
              <a:rPr lang="en-US" i="1" dirty="0"/>
              <a:t>cloud-first</a:t>
            </a:r>
            <a:r>
              <a:rPr lang="en-US" dirty="0"/>
              <a:t>”! 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Big Data/Clickstreams </a:t>
            </a:r>
            <a:r>
              <a:rPr lang="en-US" dirty="0"/>
              <a:t>(+) </a:t>
            </a:r>
            <a:r>
              <a:rPr lang="en-US" b="1" i="1" dirty="0">
                <a:solidFill>
                  <a:srgbClr val="C00000"/>
                </a:solidFill>
              </a:rPr>
              <a:t>Machine/Deep Learning(</a:t>
            </a:r>
            <a:r>
              <a:rPr lang="en-US" dirty="0">
                <a:sym typeface="Wingdings" panose="05000000000000000000" pitchFamily="2" charset="2"/>
              </a:rPr>
              <a:t>AI/Bots) + Chips</a:t>
            </a:r>
          </a:p>
          <a:p>
            <a:r>
              <a:rPr lang="en-US" dirty="0"/>
              <a:t>Smartphone (</a:t>
            </a:r>
            <a:r>
              <a:rPr lang="en-US" i="1" dirty="0">
                <a:solidFill>
                  <a:srgbClr val="7030A0"/>
                </a:solidFill>
              </a:rPr>
              <a:t>clickstream</a:t>
            </a:r>
            <a:r>
              <a:rPr lang="en-US" dirty="0"/>
              <a:t>) goes to Best, Dominate </a:t>
            </a:r>
            <a:r>
              <a:rPr lang="en-US" i="1" dirty="0"/>
              <a:t>Platforms. E.g.  </a:t>
            </a:r>
          </a:p>
          <a:p>
            <a:pPr lvl="1"/>
            <a:r>
              <a:rPr lang="en-US" dirty="0"/>
              <a:t>Social Media (Facebook, Instagram, Twitter)</a:t>
            </a:r>
          </a:p>
          <a:p>
            <a:pPr lvl="1"/>
            <a:r>
              <a:rPr lang="en-US" dirty="0"/>
              <a:t>Content: Google, Apple News; Netflix </a:t>
            </a:r>
          </a:p>
          <a:p>
            <a:pPr lvl="1"/>
            <a:r>
              <a:rPr lang="en-US" b="1" i="1" u="sng" dirty="0"/>
              <a:t>AMZN for stuff.</a:t>
            </a:r>
            <a:r>
              <a:rPr lang="en-US" dirty="0"/>
              <a:t> Uncatchable, irreproducible: Prime, </a:t>
            </a:r>
            <a:r>
              <a:rPr lang="en-US" dirty="0" err="1"/>
              <a:t>MktPlace</a:t>
            </a:r>
            <a:r>
              <a:rPr lang="en-US" dirty="0"/>
              <a:t>, AWS, etc. </a:t>
            </a:r>
            <a:endParaRPr lang="en-US" u="sng" dirty="0"/>
          </a:p>
          <a:p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Internet of Things </a:t>
            </a:r>
            <a:r>
              <a:rPr lang="en-US" dirty="0">
                <a:sym typeface="Wingdings" panose="05000000000000000000" pitchFamily="2" charset="2"/>
              </a:rPr>
              <a:t>($1 </a:t>
            </a:r>
            <a:r>
              <a:rPr lang="en-US" dirty="0" err="1">
                <a:sym typeface="Wingdings" panose="05000000000000000000" pitchFamily="2" charset="2"/>
              </a:rPr>
              <a:t>chips@cloud</a:t>
            </a:r>
            <a:r>
              <a:rPr lang="en-US" dirty="0">
                <a:sym typeface="Wingdings" panose="05000000000000000000" pitchFamily="2" charset="2"/>
              </a:rPr>
              <a:t> edge; </a:t>
            </a:r>
            <a:r>
              <a:rPr lang="en-US" b="1" i="1" dirty="0">
                <a:sym typeface="Wingdings" panose="05000000000000000000" pitchFamily="2" charset="2"/>
              </a:rPr>
              <a:t>Echo/Alexa </a:t>
            </a:r>
            <a:r>
              <a:rPr lang="en-US" dirty="0">
                <a:sym typeface="Wingdings" panose="05000000000000000000" pitchFamily="2" charset="2"/>
              </a:rPr>
              <a:t>in smart all) </a:t>
            </a:r>
          </a:p>
          <a:p>
            <a:r>
              <a:rPr lang="en-US" dirty="0">
                <a:sym typeface="Wingdings" panose="05000000000000000000" pitchFamily="2" charset="2"/>
              </a:rPr>
              <a:t>Accelerators: </a:t>
            </a:r>
            <a:r>
              <a:rPr lang="en-US" i="1" dirty="0">
                <a:sym typeface="Wingdings" panose="05000000000000000000" pitchFamily="2" charset="2"/>
              </a:rPr>
              <a:t>next-gen B2B buyers; 5G; Voice Commerce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Explosion of info-videos and CPQ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*</a:t>
            </a:r>
            <a:r>
              <a:rPr lang="en-US" dirty="0">
                <a:sym typeface="Wingdings" panose="05000000000000000000" pitchFamily="2" charset="2"/>
              </a:rPr>
              <a:t> tools 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Virtual e-selling scenarios 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4D691-6326-4832-A06D-714AFAF5EF09}"/>
              </a:ext>
            </a:extLst>
          </p:cNvPr>
          <p:cNvSpPr txBox="1"/>
          <p:nvPr/>
        </p:nvSpPr>
        <p:spPr>
          <a:xfrm>
            <a:off x="1403498" y="6176963"/>
            <a:ext cx="526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</a:t>
            </a:r>
            <a:r>
              <a:rPr lang="en-US" b="1" i="1" u="sng" dirty="0"/>
              <a:t>C</a:t>
            </a:r>
            <a:r>
              <a:rPr lang="en-US" i="1" dirty="0"/>
              <a:t>onfigure – </a:t>
            </a:r>
            <a:r>
              <a:rPr lang="en-US" b="1" i="1" u="sng" dirty="0"/>
              <a:t>P</a:t>
            </a:r>
            <a:r>
              <a:rPr lang="en-US" i="1" dirty="0"/>
              <a:t>rice – </a:t>
            </a:r>
            <a:r>
              <a:rPr lang="en-US" b="1" i="1" u="sng" dirty="0"/>
              <a:t>Q</a:t>
            </a:r>
            <a:r>
              <a:rPr lang="en-US" i="1" dirty="0"/>
              <a:t>uote (CPQ) software solutions</a:t>
            </a:r>
          </a:p>
        </p:txBody>
      </p:sp>
    </p:spTree>
    <p:extLst>
      <p:ext uri="{BB962C8B-B14F-4D97-AF65-F5344CB8AC3E}">
        <p14:creationId xmlns:p14="http://schemas.microsoft.com/office/powerpoint/2010/main" val="222058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indoor, floor&#10;&#10;Description automatically generated">
            <a:extLst>
              <a:ext uri="{FF2B5EF4-FFF2-40B4-BE49-F238E27FC236}">
                <a16:creationId xmlns:a16="http://schemas.microsoft.com/office/drawing/2014/main" id="{8A282D2F-8EDB-477D-818B-FC7B63A87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177"/>
            <a:ext cx="6647004" cy="368407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1105764-74DA-421D-8885-61F83FEB3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86" y="1203767"/>
            <a:ext cx="5619114" cy="5654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D7538-05A6-4A05-8E3E-5ABE50446168}"/>
              </a:ext>
            </a:extLst>
          </p:cNvPr>
          <p:cNvSpPr txBox="1"/>
          <p:nvPr/>
        </p:nvSpPr>
        <p:spPr>
          <a:xfrm>
            <a:off x="150471" y="162046"/>
            <a:ext cx="114820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We Think: Linear; Now; and See 1+ Cause(s)/Effect</a:t>
            </a:r>
          </a:p>
          <a:p>
            <a:r>
              <a:rPr lang="en-US" sz="3400" dirty="0"/>
              <a:t>Amazon invests 3-10 years out x Exponentiality (+) AI </a:t>
            </a:r>
          </a:p>
        </p:txBody>
      </p:sp>
    </p:spTree>
    <p:extLst>
      <p:ext uri="{BB962C8B-B14F-4D97-AF65-F5344CB8AC3E}">
        <p14:creationId xmlns:p14="http://schemas.microsoft.com/office/powerpoint/2010/main" val="212002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E3B-D612-4C26-AF67-6E999A71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Can We Back-Cast to Innovate Forward?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C3E51-35CE-4C19-A423-8E9EC3A76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Open-minded to: </a:t>
            </a:r>
            <a:r>
              <a:rPr lang="en-US" b="1" i="1" dirty="0">
                <a:solidFill>
                  <a:srgbClr val="FF0000"/>
                </a:solidFill>
              </a:rPr>
              <a:t>New Paradigms? Vocabulary, concepts?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FF0000"/>
                </a:solidFill>
              </a:rPr>
              <a:t>Forecasting v Back-casting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Back-Cast to evolve Best, Right Questions to </a:t>
            </a:r>
            <a:r>
              <a:rPr lang="en-US" b="1" i="1" dirty="0">
                <a:solidFill>
                  <a:srgbClr val="FF0000"/>
                </a:solidFill>
              </a:rPr>
              <a:t>Live Into.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Answers emerge. Then, </a:t>
            </a:r>
            <a:r>
              <a:rPr lang="en-US" b="1" i="1" dirty="0">
                <a:solidFill>
                  <a:srgbClr val="FF0000"/>
                </a:solidFill>
              </a:rPr>
              <a:t>experiment; fail/learn forward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0D0E2-C549-4B6D-961C-BA11B69D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33" y="3663746"/>
            <a:ext cx="5481434" cy="3167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1539B0-AC09-49CF-906B-7DE752143B0A}"/>
              </a:ext>
            </a:extLst>
          </p:cNvPr>
          <p:cNvSpPr txBox="1"/>
          <p:nvPr/>
        </p:nvSpPr>
        <p:spPr>
          <a:xfrm>
            <a:off x="223019" y="3866384"/>
            <a:ext cx="43761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Typical Forecasting?</a:t>
            </a:r>
          </a:p>
          <a:p>
            <a:pPr marL="457200" indent="-457200">
              <a:buAutoNum type="arabicPeriod"/>
            </a:pPr>
            <a:r>
              <a:rPr lang="en-US" sz="2200" dirty="0"/>
              <a:t>Incremental improvements</a:t>
            </a:r>
          </a:p>
          <a:p>
            <a:pPr marL="457200" indent="-457200">
              <a:buAutoNum type="arabicPeriod"/>
            </a:pPr>
            <a:r>
              <a:rPr lang="en-US" sz="2200" dirty="0"/>
              <a:t>Fine-tuning what has been</a:t>
            </a:r>
          </a:p>
          <a:p>
            <a:pPr marL="457200" indent="-457200">
              <a:buAutoNum type="arabicPeriod"/>
            </a:pPr>
            <a:r>
              <a:rPr lang="en-US" sz="2200" dirty="0"/>
              <a:t>Fine if no/low external changes</a:t>
            </a:r>
          </a:p>
          <a:p>
            <a:pPr marL="457200" indent="-457200">
              <a:buAutoNum type="arabicPeriod"/>
            </a:pPr>
            <a:r>
              <a:rPr lang="en-US" sz="2200" b="1" i="1" u="sng" dirty="0"/>
              <a:t>Great White Shark </a:t>
            </a:r>
            <a:r>
              <a:rPr lang="en-US" sz="2200" b="1" i="1" u="sng" dirty="0">
                <a:sym typeface="Wingdings" panose="05000000000000000000" pitchFamily="2" charset="2"/>
              </a:rPr>
              <a:t> Gator</a:t>
            </a:r>
            <a:endParaRPr lang="en-US" sz="2200" b="1" i="1" u="sng" dirty="0"/>
          </a:p>
          <a:p>
            <a:pPr lvl="1"/>
            <a:r>
              <a:rPr lang="en-US" sz="2200" dirty="0"/>
              <a:t>400MM years of evolving</a:t>
            </a:r>
          </a:p>
          <a:p>
            <a:pPr lvl="1"/>
            <a:r>
              <a:rPr lang="en-US" sz="2200" dirty="0"/>
              <a:t>New model for the swamp?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FE3AD-14A8-4DEF-AC26-2A41D828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37" y="3527380"/>
            <a:ext cx="1866229" cy="1866229"/>
          </a:xfrm>
          <a:prstGeom prst="rect">
            <a:avLst/>
          </a:prstGeom>
        </p:spPr>
      </p:pic>
      <p:pic>
        <p:nvPicPr>
          <p:cNvPr id="1026" name="Picture 2" descr="Image result for cartoon alligator">
            <a:extLst>
              <a:ext uri="{FF2B5EF4-FFF2-40B4-BE49-F238E27FC236}">
                <a16:creationId xmlns:a16="http://schemas.microsoft.com/office/drawing/2014/main" id="{4C16A12A-6513-4FC8-9207-FEF46BFD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64" y="5367078"/>
            <a:ext cx="925705" cy="14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1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B7AC-F32D-42E0-988C-A31A2F9E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365125"/>
            <a:ext cx="11449879" cy="1325563"/>
          </a:xfrm>
        </p:spPr>
        <p:txBody>
          <a:bodyPr/>
          <a:lstStyle/>
          <a:p>
            <a:r>
              <a:rPr lang="en-US" dirty="0"/>
              <a:t>       Future Perfect Thinking on: Push to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25CF-82FC-437D-939C-67E3B5759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C00000"/>
                </a:solidFill>
              </a:rPr>
              <a:t>Customer Product (Discovery, Educational) Journey </a:t>
            </a:r>
          </a:p>
          <a:p>
            <a:pPr lvl="1"/>
            <a:r>
              <a:rPr lang="en-US" dirty="0"/>
              <a:t>Digital, crowd-sourced, </a:t>
            </a:r>
            <a:r>
              <a:rPr lang="en-US" b="1" i="1" dirty="0">
                <a:solidFill>
                  <a:srgbClr val="7030A0"/>
                </a:solidFill>
              </a:rPr>
              <a:t>pull, JIT </a:t>
            </a:r>
            <a:r>
              <a:rPr lang="en-US" dirty="0"/>
              <a:t>for 600MM+ SKUs……..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</a:t>
            </a:r>
            <a:r>
              <a:rPr lang="en-US" i="1" dirty="0"/>
              <a:t>5%+ of searches start at AMZ. 90% check before buying elsewhere</a:t>
            </a:r>
          </a:p>
          <a:p>
            <a:pPr lvl="1"/>
            <a:r>
              <a:rPr lang="en-US" i="1" dirty="0"/>
              <a:t>AMZ App # 1 for millennials who: avoid reps; webroom shamelessly   </a:t>
            </a:r>
          </a:p>
          <a:p>
            <a:pPr lvl="1"/>
            <a:r>
              <a:rPr lang="en-US" i="1" dirty="0"/>
              <a:t>(Video) </a:t>
            </a:r>
            <a:r>
              <a:rPr lang="en-US" b="1" i="1" dirty="0">
                <a:solidFill>
                  <a:srgbClr val="C00000"/>
                </a:solidFill>
              </a:rPr>
              <a:t>Content Management wars by Brands. New channel-models? </a:t>
            </a:r>
          </a:p>
          <a:p>
            <a:r>
              <a:rPr lang="en-US" i="1" dirty="0"/>
              <a:t>(v.) Cost-benefit of reps pushing only your SKUs</a:t>
            </a:r>
          </a:p>
          <a:p>
            <a:r>
              <a:rPr lang="en-US" i="1" dirty="0"/>
              <a:t>Existing service-bundle-cost model can’t meet</a:t>
            </a:r>
          </a:p>
          <a:p>
            <a:pPr marL="0" indent="0">
              <a:buNone/>
            </a:pPr>
            <a:r>
              <a:rPr lang="en-US" i="1" dirty="0"/>
              <a:t>    the disruptor prices for cream-SKUs! (?)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Two (?) years to install new e-selling model(s)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43539-1079-42E6-B7D1-7478BF4E7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1" y="3909996"/>
            <a:ext cx="4206950" cy="29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55A1F-299F-45F7-8352-28C25420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304851"/>
            <a:ext cx="8136835" cy="6109003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A97D0CD4-1AC0-4506-9A4F-B415F0D434F4}"/>
              </a:ext>
            </a:extLst>
          </p:cNvPr>
          <p:cNvSpPr/>
          <p:nvPr/>
        </p:nvSpPr>
        <p:spPr>
          <a:xfrm>
            <a:off x="4688959" y="5958969"/>
            <a:ext cx="484632" cy="6284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D236-589F-4C2E-914F-1D815CC3F2C1}"/>
              </a:ext>
            </a:extLst>
          </p:cNvPr>
          <p:cNvSpPr txBox="1"/>
          <p:nvPr/>
        </p:nvSpPr>
        <p:spPr>
          <a:xfrm>
            <a:off x="5364977" y="6269829"/>
            <a:ext cx="62989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Rep Avoidance</a:t>
            </a:r>
            <a:r>
              <a:rPr lang="en-US" sz="2400" dirty="0"/>
              <a:t>: Growing trend since Q1 of 2015? </a:t>
            </a:r>
          </a:p>
        </p:txBody>
      </p:sp>
    </p:spTree>
    <p:extLst>
      <p:ext uri="{BB962C8B-B14F-4D97-AF65-F5344CB8AC3E}">
        <p14:creationId xmlns:p14="http://schemas.microsoft.com/office/powerpoint/2010/main" val="126367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FC38-2617-4945-9382-30288C4A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70" y="79435"/>
            <a:ext cx="11972260" cy="1325563"/>
          </a:xfrm>
        </p:spPr>
        <p:txBody>
          <a:bodyPr/>
          <a:lstStyle/>
          <a:p>
            <a:r>
              <a:rPr lang="en-US" dirty="0"/>
              <a:t>Discuss “Best Practices”; </a:t>
            </a:r>
            <a:r>
              <a:rPr lang="en-US" i="1" u="sng" dirty="0"/>
              <a:t>and</a:t>
            </a:r>
            <a:r>
              <a:rPr lang="en-US" dirty="0"/>
              <a:t>, </a:t>
            </a:r>
            <a:r>
              <a:rPr lang="en-US" b="1" i="1" dirty="0">
                <a:solidFill>
                  <a:srgbClr val="7030A0"/>
                </a:solidFill>
              </a:rPr>
              <a:t>What Don’t We Know?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28D96-826E-4C77-A6DC-3A742F569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Better (herd) Practices/Opinions? </a:t>
            </a:r>
          </a:p>
          <a:p>
            <a:r>
              <a:rPr lang="en-US" dirty="0"/>
              <a:t>@ Association or Buying Group </a:t>
            </a:r>
            <a:r>
              <a:rPr lang="en-US" dirty="0" err="1"/>
              <a:t>Meet’g</a:t>
            </a:r>
            <a:endParaRPr lang="en-US" dirty="0"/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BF1BF893-2C89-4F44-82FB-E19A8319A6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0" y="2609542"/>
            <a:ext cx="5450116" cy="350624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74E37-F375-4DB7-9F98-04F57185F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Growing Unknowns: Cloud Commerce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C86DBD9C-D7D7-4C6F-83C8-9AE34FEBDD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8" y="2609542"/>
            <a:ext cx="5183188" cy="3505720"/>
          </a:xfrm>
        </p:spPr>
      </p:pic>
    </p:spTree>
    <p:extLst>
      <p:ext uri="{BB962C8B-B14F-4D97-AF65-F5344CB8AC3E}">
        <p14:creationId xmlns:p14="http://schemas.microsoft.com/office/powerpoint/2010/main" val="217951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DDC2-1953-4CE8-A724-80D6E4D3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“Digital Transformation”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1A8E-5D8E-4AE8-BA00-51BAE97F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love B2C buying, but our B2B customers want Old-School(?)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Car dealers. In ’99: 40% of profits from new cars. Now 0 to 10%.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Showrooming; stripped, shopped. Now </a:t>
            </a:r>
            <a:r>
              <a:rPr lang="en-US" b="1" i="1" dirty="0"/>
              <a:t>B2B Web-rooming/Rev. Auctions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Get FAQ answers on-line. Will Reps be able to e-answer deeper questions!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Configure, Price, Quote (CPQ</a:t>
            </a:r>
            <a:r>
              <a:rPr lang="en-US" dirty="0"/>
              <a:t>) auto experiments in Europe.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Easy, fast, less-cost quoting v Traditional process?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Sell, make, ship direct (+) </a:t>
            </a:r>
            <a:r>
              <a:rPr lang="en-US" b="1" i="1" dirty="0">
                <a:solidFill>
                  <a:srgbClr val="7030A0"/>
                </a:solidFill>
              </a:rPr>
              <a:t>re-intermediate cooperative distributors?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Cost-to-do math for rebalancing the give/gets for innovative solutions?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b="1" i="1" dirty="0">
                <a:solidFill>
                  <a:srgbClr val="7030A0"/>
                </a:solidFill>
              </a:rPr>
              <a:t>Best innovators expand, capture and </a:t>
            </a:r>
            <a:r>
              <a:rPr lang="en-US" b="1" i="1" u="sng" dirty="0">
                <a:solidFill>
                  <a:srgbClr val="7030A0"/>
                </a:solidFill>
              </a:rPr>
              <a:t>share</a:t>
            </a:r>
            <a:r>
              <a:rPr lang="en-US" b="1" i="1" dirty="0">
                <a:solidFill>
                  <a:srgbClr val="7030A0"/>
                </a:solidFill>
              </a:rPr>
              <a:t> value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9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7F9A-A6BB-4678-9359-2146CE09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Live Into/Discuss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DCEC-7D58-4F18-9EB0-362C750D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Search AMZ for your brands v. competitors? (Quarterly trend?)</a:t>
            </a:r>
          </a:p>
          <a:p>
            <a:pPr lvl="1"/>
            <a:r>
              <a:rPr lang="en-US" dirty="0"/>
              <a:t>If 50%++ of searches begin at AMZ and </a:t>
            </a:r>
          </a:p>
          <a:p>
            <a:pPr lvl="1"/>
            <a:r>
              <a:rPr lang="en-US" dirty="0"/>
              <a:t>Clones buy brands’ name/SKUs for searches, they win by default!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4. So: AMZ Brand Registry = “marketing channel” </a:t>
            </a:r>
            <a:endParaRPr lang="en-US" i="1" dirty="0"/>
          </a:p>
          <a:p>
            <a:pPr lvl="1"/>
            <a:r>
              <a:rPr lang="en-US" i="1" dirty="0"/>
              <a:t>Ripple effects on rest of e-buying journey scenarios?  </a:t>
            </a:r>
          </a:p>
          <a:p>
            <a:pPr lvl="1"/>
            <a:r>
              <a:rPr lang="en-US" i="1" dirty="0"/>
              <a:t>Embrace both dis and re-intermediation possibilities. Not All or Nothing.</a:t>
            </a:r>
          </a:p>
          <a:p>
            <a:pPr marL="514350" indent="-514350">
              <a:buAutoNum type="arabicPeriod" startAt="5"/>
            </a:pPr>
            <a:r>
              <a:rPr lang="en-US" dirty="0"/>
              <a:t>Will AMZ become a less predatory seller?</a:t>
            </a:r>
          </a:p>
          <a:p>
            <a:pPr lvl="1"/>
            <a:r>
              <a:rPr lang="en-US" dirty="0"/>
              <a:t>Got critical-mass liquidity/volume for their platforms. </a:t>
            </a:r>
            <a:r>
              <a:rPr lang="en-US" b="1" i="1" dirty="0">
                <a:solidFill>
                  <a:srgbClr val="C00000"/>
                </a:solidFill>
              </a:rPr>
              <a:t>Now get 3PL fees</a:t>
            </a:r>
          </a:p>
          <a:p>
            <a:pPr lvl="1"/>
            <a:r>
              <a:rPr lang="en-US" dirty="0"/>
              <a:t>Show government they are arms-length, profitable on own brands</a:t>
            </a:r>
          </a:p>
          <a:p>
            <a:pPr lvl="1"/>
            <a:r>
              <a:rPr lang="en-US" dirty="0"/>
              <a:t>AMZ criticisms: more 2-Pizza-Team innovation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9387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7054895-CC8B-420A-AC84-BF370A375A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75907" y="1722528"/>
            <a:ext cx="9930810" cy="16557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Embracing New – Business, Channel and Selling – Models for </a:t>
            </a:r>
          </a:p>
          <a:p>
            <a:pPr marL="0" indent="0">
              <a:buNone/>
            </a:pPr>
            <a:r>
              <a:rPr lang="en-US" i="1" dirty="0"/>
              <a:t>                                      On-Racing, Cloud Ecommerce </a:t>
            </a:r>
          </a:p>
          <a:p>
            <a:pPr marL="0" indent="0">
              <a:buNone/>
            </a:pPr>
            <a:r>
              <a:rPr lang="en-US" i="1" dirty="0"/>
              <a:t>2.  Why Order-size and Line-Item Profit Equations are Key Enablers?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1DABC-F575-4FF1-9CF2-BB6A07A5444D}"/>
              </a:ext>
            </a:extLst>
          </p:cNvPr>
          <p:cNvSpPr txBox="1"/>
          <p:nvPr/>
        </p:nvSpPr>
        <p:spPr>
          <a:xfrm>
            <a:off x="9005778" y="5135472"/>
            <a:ext cx="265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D. Bruce Merrifield, Jr.</a:t>
            </a:r>
          </a:p>
          <a:p>
            <a:r>
              <a:rPr lang="en-US">
                <a:hlinkClick r:id="rId2"/>
              </a:rPr>
              <a:t>www.merrifieldact2.com</a:t>
            </a:r>
            <a:endParaRPr lang="en-US"/>
          </a:p>
          <a:p>
            <a:r>
              <a:rPr lang="en-US">
                <a:hlinkClick r:id="rId3"/>
              </a:rPr>
              <a:t>bruce@merrifield.com</a:t>
            </a:r>
            <a:r>
              <a:rPr lang="en-US"/>
              <a:t> </a:t>
            </a:r>
          </a:p>
          <a:p>
            <a:r>
              <a:rPr lang="en-US"/>
              <a:t>Connect at LinkedIn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94D29-1CCB-4782-9A91-6F3F57CC8753}"/>
              </a:ext>
            </a:extLst>
          </p:cNvPr>
          <p:cNvSpPr txBox="1"/>
          <p:nvPr/>
        </p:nvSpPr>
        <p:spPr>
          <a:xfrm>
            <a:off x="1275907" y="3747622"/>
            <a:ext cx="9548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Uses?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7030A0"/>
                </a:solidFill>
              </a:rPr>
              <a:t>Human biases minimize the challenges and possibilities at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7030A0"/>
                </a:solidFill>
              </a:rPr>
              <a:t>A Cloud Ecommerce shift is here. Rethink necessary, big changes going forward.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7030A0"/>
                </a:solidFill>
              </a:rPr>
              <a:t>Paradigm changes have happened before. We can do this one. A call to action!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4499A-5CC3-4E9E-A80A-07BBD83FA232}"/>
              </a:ext>
            </a:extLst>
          </p:cNvPr>
          <p:cNvSpPr txBox="1"/>
          <p:nvPr/>
        </p:nvSpPr>
        <p:spPr>
          <a:xfrm>
            <a:off x="648587" y="522199"/>
            <a:ext cx="1055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(#1) </a:t>
            </a:r>
            <a:r>
              <a:rPr lang="en-US" sz="4800" b="1" u="sng" dirty="0"/>
              <a:t>Embracing New Paradigm Thinking</a:t>
            </a:r>
          </a:p>
        </p:txBody>
      </p:sp>
    </p:spTree>
    <p:extLst>
      <p:ext uri="{BB962C8B-B14F-4D97-AF65-F5344CB8AC3E}">
        <p14:creationId xmlns:p14="http://schemas.microsoft.com/office/powerpoint/2010/main" val="216636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3082-8983-4873-88F6-3300DDA1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1860-56AE-4B15-8CB5-1826A3E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 </a:t>
            </a:r>
            <a:r>
              <a:rPr lang="en-US" b="1" i="1" dirty="0"/>
              <a:t>Need for both customer and SKU net-profit analytics to (web 3-7)</a:t>
            </a:r>
          </a:p>
          <a:p>
            <a:pPr lvl="1"/>
            <a:r>
              <a:rPr lang="en-US" dirty="0"/>
              <a:t>Reduce cross-subsidies</a:t>
            </a:r>
          </a:p>
          <a:p>
            <a:pPr lvl="1"/>
            <a:r>
              <a:rPr lang="en-US" dirty="0"/>
              <a:t>Rebalance duties and give/gets with Big Suppliers.</a:t>
            </a:r>
          </a:p>
          <a:p>
            <a:pPr lvl="1"/>
            <a:r>
              <a:rPr lang="en-US" dirty="0"/>
              <a:t>Go to customer-centric, flex-rep model and incentives</a:t>
            </a:r>
          </a:p>
          <a:p>
            <a:pPr lvl="1"/>
            <a:r>
              <a:rPr lang="en-US" dirty="0"/>
              <a:t>3PL math to partner best customers:</a:t>
            </a:r>
          </a:p>
          <a:p>
            <a:pPr lvl="2"/>
            <a:r>
              <a:rPr lang="en-US" dirty="0"/>
              <a:t>For repeat-buy, commodity goods. </a:t>
            </a:r>
          </a:p>
          <a:p>
            <a:pPr lvl="2"/>
            <a:r>
              <a:rPr lang="en-US" dirty="0"/>
              <a:t>Unbundled fees for a la carte services including new/evolving needs. </a:t>
            </a:r>
          </a:p>
          <a:p>
            <a:pPr lvl="2"/>
            <a:r>
              <a:rPr lang="en-US" dirty="0"/>
              <a:t>Evolving, ever-green, win-win replenishment solutions (like McDonald’s) </a:t>
            </a:r>
          </a:p>
          <a:p>
            <a:pPr lvl="2"/>
            <a:r>
              <a:rPr lang="en-US" dirty="0"/>
              <a:t>Especially profitable Gazelles (3% perpetual innovators; fast growth) </a:t>
            </a:r>
          </a:p>
          <a:p>
            <a:pPr lvl="1"/>
            <a:r>
              <a:rPr lang="en-US" dirty="0"/>
              <a:t>Weed to feed, prune to grow works for customer vine/bush too!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81689-1E79-4FF8-B590-B713447F2566}"/>
              </a:ext>
            </a:extLst>
          </p:cNvPr>
          <p:cNvSpPr txBox="1"/>
          <p:nvPr/>
        </p:nvSpPr>
        <p:spPr>
          <a:xfrm>
            <a:off x="710609" y="5915353"/>
            <a:ext cx="1077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Hope you will join me for some or all of the 11 webinars in this series! </a:t>
            </a:r>
          </a:p>
        </p:txBody>
      </p:sp>
    </p:spTree>
    <p:extLst>
      <p:ext uri="{BB962C8B-B14F-4D97-AF65-F5344CB8AC3E}">
        <p14:creationId xmlns:p14="http://schemas.microsoft.com/office/powerpoint/2010/main" val="278208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18B4-B41A-4454-B0AC-54A6BD90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“Paradigm Shift”?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710B-E544-45A9-84E4-71C72E42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Heaven’s Center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rock from the sun (1513 to 1650)</a:t>
            </a:r>
          </a:p>
          <a:p>
            <a:r>
              <a:rPr lang="en-US" dirty="0"/>
              <a:t>Darwin/Apes. Slaves to 1861; civil rights ‘64. Women’s vote: 131 yrs.  </a:t>
            </a:r>
          </a:p>
          <a:p>
            <a:r>
              <a:rPr lang="en-US" dirty="0"/>
              <a:t>Personal selling to: </a:t>
            </a:r>
          </a:p>
          <a:p>
            <a:pPr lvl="1"/>
            <a:r>
              <a:rPr lang="en-US" dirty="0"/>
              <a:t>3PL-type (math!) for flex. E-Selling options for…. </a:t>
            </a:r>
          </a:p>
          <a:p>
            <a:pPr lvl="1"/>
            <a:r>
              <a:rPr lang="en-US" dirty="0"/>
              <a:t>Cloud Ecommerce ‘23?</a:t>
            </a:r>
            <a:r>
              <a:rPr lang="en-US" dirty="0">
                <a:sym typeface="Wingdings" panose="05000000000000000000" pitchFamily="2" charset="2"/>
              </a:rPr>
              <a:t> (Push to pull marketing. Empowered end-users)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Stages of acceptance</a:t>
            </a:r>
            <a:r>
              <a:rPr lang="en-US" dirty="0"/>
              <a:t>:</a:t>
            </a:r>
          </a:p>
          <a:p>
            <a:r>
              <a:rPr lang="en-US" b="1" dirty="0">
                <a:solidFill>
                  <a:srgbClr val="FF0000"/>
                </a:solidFill>
              </a:rPr>
              <a:t>Ignore.</a:t>
            </a:r>
            <a:r>
              <a:rPr lang="en-US" dirty="0"/>
              <a:t> Don’t Listen. Incented to not get it</a:t>
            </a:r>
          </a:p>
          <a:p>
            <a:r>
              <a:rPr lang="en-US" dirty="0"/>
              <a:t>Get it; </a:t>
            </a:r>
            <a:r>
              <a:rPr lang="en-US" b="1" dirty="0">
                <a:solidFill>
                  <a:srgbClr val="FF0000"/>
                </a:solidFill>
              </a:rPr>
              <a:t>laugh</a:t>
            </a:r>
            <a:r>
              <a:rPr lang="en-US" dirty="0"/>
              <a:t>, mock</a:t>
            </a:r>
          </a:p>
          <a:p>
            <a:r>
              <a:rPr lang="en-US" b="1" dirty="0">
                <a:solidFill>
                  <a:srgbClr val="FF0000"/>
                </a:solidFill>
              </a:rPr>
              <a:t>Fight </a:t>
            </a:r>
            <a:r>
              <a:rPr lang="en-US" dirty="0"/>
              <a:t>you (esp. well entrenched): burn him at the stake. </a:t>
            </a:r>
            <a:r>
              <a:rPr lang="en-US" b="1" i="1" dirty="0">
                <a:solidFill>
                  <a:srgbClr val="C00000"/>
                </a:solidFill>
              </a:rPr>
              <a:t>Fear &gt;&gt; Gain?</a:t>
            </a:r>
          </a:p>
          <a:p>
            <a:r>
              <a:rPr lang="en-US" dirty="0"/>
              <a:t>In the All-Win Future: </a:t>
            </a:r>
            <a:r>
              <a:rPr lang="en-US" i="1" u="sng" dirty="0"/>
              <a:t>I was </a:t>
            </a:r>
            <a:r>
              <a:rPr lang="en-US" b="1" i="1" u="sng" dirty="0">
                <a:solidFill>
                  <a:srgbClr val="FF0000"/>
                </a:solidFill>
              </a:rPr>
              <a:t>for it!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39A37-4EC9-4F9B-ADF1-DB48C5E1A90D}"/>
              </a:ext>
            </a:extLst>
          </p:cNvPr>
          <p:cNvSpPr txBox="1"/>
          <p:nvPr/>
        </p:nvSpPr>
        <p:spPr>
          <a:xfrm>
            <a:off x="1594231" y="5788680"/>
            <a:ext cx="900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Choose: Sell; Harvest; Deny/Ignore; or Renew &amp; Reinvent?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CC92E2-7E5D-4F6B-808A-A58672D8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56" y="227755"/>
            <a:ext cx="2356818" cy="15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2C35-C706-4421-B3D9-E340E537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Confirmation-Bias Blinds Us to Paradigms?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AAC3-617C-4EB9-97F5-B7C5B20E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Sub-Topics</a:t>
            </a:r>
          </a:p>
          <a:p>
            <a:r>
              <a:rPr lang="en-US" dirty="0"/>
              <a:t>Amazon biggest, accelerating(?) inventor of Cloud Ecommerce </a:t>
            </a:r>
          </a:p>
          <a:p>
            <a:r>
              <a:rPr lang="en-US" dirty="0"/>
              <a:t>Asian clones + Millennial B2B buyers + </a:t>
            </a:r>
            <a:r>
              <a:rPr lang="en-US" i="1" dirty="0">
                <a:solidFill>
                  <a:srgbClr val="C00000"/>
                </a:solidFill>
              </a:rPr>
              <a:t>webrooming</a:t>
            </a:r>
            <a:r>
              <a:rPr lang="en-US" dirty="0"/>
              <a:t> = commodity hell </a:t>
            </a:r>
          </a:p>
          <a:p>
            <a:r>
              <a:rPr lang="en-US" dirty="0"/>
              <a:t>Digital Technologies life-cycles are accelerating </a:t>
            </a:r>
          </a:p>
          <a:p>
            <a:r>
              <a:rPr lang="en-US" dirty="0"/>
              <a:t>New tech tools x 5G Bandwidth </a:t>
            </a:r>
            <a:r>
              <a:rPr lang="en-US" dirty="0">
                <a:sym typeface="Wingdings" panose="05000000000000000000" pitchFamily="2" charset="2"/>
              </a:rPr>
              <a:t> Configurators + Curated e-videos </a:t>
            </a:r>
            <a:endParaRPr lang="en-US" dirty="0"/>
          </a:p>
          <a:p>
            <a:r>
              <a:rPr lang="en-US" dirty="0"/>
              <a:t>We don’t think exponentially. Look for 1 cause for 1 effect.  </a:t>
            </a:r>
          </a:p>
          <a:p>
            <a:r>
              <a:rPr lang="en-US" dirty="0"/>
              <a:t>Incremental Forecasting   v.   Future, Customer </a:t>
            </a:r>
            <a:r>
              <a:rPr lang="en-US" b="1" dirty="0">
                <a:solidFill>
                  <a:srgbClr val="C00000"/>
                </a:solidFill>
              </a:rPr>
              <a:t>Back-Casting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0772E-4582-46CD-B2F7-4D67EE721BF0}"/>
              </a:ext>
            </a:extLst>
          </p:cNvPr>
          <p:cNvSpPr txBox="1"/>
          <p:nvPr/>
        </p:nvSpPr>
        <p:spPr>
          <a:xfrm>
            <a:off x="359735" y="5788680"/>
            <a:ext cx="114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i="1" dirty="0">
                <a:solidFill>
                  <a:srgbClr val="7030A0"/>
                </a:solidFill>
              </a:rPr>
              <a:t>Is fine-tuning the Status Quo riskier than Re-inventing Business Models?   </a:t>
            </a:r>
          </a:p>
        </p:txBody>
      </p:sp>
    </p:spTree>
    <p:extLst>
      <p:ext uri="{BB962C8B-B14F-4D97-AF65-F5344CB8AC3E}">
        <p14:creationId xmlns:p14="http://schemas.microsoft.com/office/powerpoint/2010/main" val="110787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68EA81-1BE0-44C9-8C56-7C8C7EA8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2192000" cy="6853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A3D6F9-9163-4C5C-B495-37465711DC73}"/>
              </a:ext>
            </a:extLst>
          </p:cNvPr>
          <p:cNvSpPr txBox="1"/>
          <p:nvPr/>
        </p:nvSpPr>
        <p:spPr>
          <a:xfrm>
            <a:off x="4114800" y="26581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(AMZ’s is all aimed at owning Primes’ First (Voice) Searches for Everything) </a:t>
            </a:r>
          </a:p>
        </p:txBody>
      </p:sp>
    </p:spTree>
    <p:extLst>
      <p:ext uri="{BB962C8B-B14F-4D97-AF65-F5344CB8AC3E}">
        <p14:creationId xmlns:p14="http://schemas.microsoft.com/office/powerpoint/2010/main" val="39308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55F873-8BDC-409D-8B23-93CC90F7C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6200"/>
            <a:ext cx="7390123" cy="551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2D318A-1C9B-4543-91AA-79F51136FF64}"/>
              </a:ext>
            </a:extLst>
          </p:cNvPr>
          <p:cNvSpPr txBox="1"/>
          <p:nvPr/>
        </p:nvSpPr>
        <p:spPr>
          <a:xfrm>
            <a:off x="457200" y="190500"/>
            <a:ext cx="1127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AMZ’s Patents Focused on Every Step of End-2-End, Value-Channel x THE CLOUD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5509F-78B7-40FE-AE92-CB29C7DC49D4}"/>
              </a:ext>
            </a:extLst>
          </p:cNvPr>
          <p:cNvSpPr txBox="1"/>
          <p:nvPr/>
        </p:nvSpPr>
        <p:spPr>
          <a:xfrm>
            <a:off x="7390122" y="2401431"/>
            <a:ext cx="4801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CONNECT THESE B2B DOTS:</a:t>
            </a:r>
          </a:p>
          <a:p>
            <a:pPr marL="342900" indent="-342900">
              <a:buAutoNum type="arabicPeriod"/>
            </a:pPr>
            <a:r>
              <a:rPr lang="en-US" sz="2200" dirty="0"/>
              <a:t>CIA (all governments)</a:t>
            </a:r>
          </a:p>
          <a:p>
            <a:pPr marL="342900" indent="-342900">
              <a:buAutoNum type="arabicPeriod"/>
            </a:pPr>
            <a:r>
              <a:rPr lang="en-US" sz="2200" dirty="0"/>
              <a:t>MRO procurement for Giants. </a:t>
            </a:r>
          </a:p>
          <a:p>
            <a:r>
              <a:rPr lang="en-US" sz="2200" dirty="0"/>
              <a:t>      Central Spend Management Tools </a:t>
            </a:r>
          </a:p>
          <a:p>
            <a:r>
              <a:rPr lang="en-US" sz="2200" dirty="0"/>
              <a:t>3.  Asian clones: dynamic shelf-space</a:t>
            </a:r>
          </a:p>
          <a:p>
            <a:pPr marL="457200" indent="-457200">
              <a:buAutoNum type="arabicPeriod" startAt="4"/>
            </a:pPr>
            <a:r>
              <a:rPr lang="en-US" sz="2200" dirty="0"/>
              <a:t>B2B brands need “digital-content, engagement strategy for end-users</a:t>
            </a:r>
          </a:p>
          <a:p>
            <a:pPr marL="457200" indent="-457200">
              <a:buFontTx/>
              <a:buAutoNum type="arabicPeriod" startAt="4"/>
            </a:pPr>
            <a:r>
              <a:rPr lang="en-US" sz="2200" dirty="0"/>
              <a:t>All “disruptors” use AWS “microservice” tools. </a:t>
            </a:r>
            <a:r>
              <a:rPr lang="en-US" sz="2200" b="1" i="1" dirty="0">
                <a:solidFill>
                  <a:srgbClr val="7030A0"/>
                </a:solidFill>
              </a:rPr>
              <a:t>Will You too?  </a:t>
            </a:r>
          </a:p>
        </p:txBody>
      </p:sp>
    </p:spTree>
    <p:extLst>
      <p:ext uri="{BB962C8B-B14F-4D97-AF65-F5344CB8AC3E}">
        <p14:creationId xmlns:p14="http://schemas.microsoft.com/office/powerpoint/2010/main" val="26352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5C0CC20-260F-4C47-828F-FFB30EE7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469"/>
            <a:ext cx="6727550" cy="4888531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284CDCB-EC13-44A9-9773-D36B48985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82" y="1701193"/>
            <a:ext cx="5518473" cy="4667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AC1DF-EF59-4D1B-8913-50FA65AAAF7B}"/>
              </a:ext>
            </a:extLst>
          </p:cNvPr>
          <p:cNvSpPr txBox="1"/>
          <p:nvPr/>
        </p:nvSpPr>
        <p:spPr>
          <a:xfrm>
            <a:off x="185195" y="254643"/>
            <a:ext cx="119170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</a:rPr>
              <a:t>Adoption Curve </a:t>
            </a:r>
            <a:r>
              <a:rPr lang="en-US" sz="3200" dirty="0"/>
              <a:t>yields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>
                <a:solidFill>
                  <a:srgbClr val="C00000"/>
                </a:solidFill>
                <a:sym typeface="Wingdings" panose="05000000000000000000" pitchFamily="2" charset="2"/>
              </a:rPr>
              <a:t>S-Curve </a:t>
            </a:r>
            <a:r>
              <a:rPr lang="en-US" sz="3200" dirty="0">
                <a:sym typeface="Wingdings" panose="05000000000000000000" pitchFamily="2" charset="2"/>
              </a:rPr>
              <a:t>sales growth. </a:t>
            </a:r>
          </a:p>
          <a:p>
            <a:r>
              <a:rPr lang="en-US" sz="3200" dirty="0">
                <a:sym typeface="Wingdings" panose="05000000000000000000" pitchFamily="2" charset="2"/>
              </a:rPr>
              <a:t>Foresight tool for Cloud-Ecommerce possibilities?  </a:t>
            </a:r>
          </a:p>
          <a:p>
            <a:r>
              <a:rPr lang="en-US" sz="2200" i="1" dirty="0">
                <a:sym typeface="Wingdings" panose="05000000000000000000" pitchFamily="2" charset="2"/>
              </a:rPr>
              <a:t>(P.S. AMZN invests top-down with 3-10 year horizon. Turns wins into AWS microservices for disruptors) 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25223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A856-4C8F-47A2-9CF2-7358EBAC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Bottom-Up: Army of </a:t>
            </a:r>
            <a:r>
              <a:rPr lang="en-US" i="1" dirty="0"/>
              <a:t>2-Pizza Teams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AE30-FE32-4694-B0B8-19311595E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2-6-page plans to get funding</a:t>
            </a:r>
          </a:p>
          <a:p>
            <a:r>
              <a:rPr lang="en-US" dirty="0"/>
              <a:t>Teams expose data, functionality via APIs</a:t>
            </a:r>
          </a:p>
          <a:p>
            <a:r>
              <a:rPr lang="en-US" dirty="0"/>
              <a:t>Only communication via these interfaces </a:t>
            </a:r>
          </a:p>
          <a:p>
            <a:pPr lvl="1"/>
            <a:r>
              <a:rPr lang="en-US" dirty="0"/>
              <a:t>Network. Borrow. Steal teammates. Overlap is OK, best will win.</a:t>
            </a:r>
          </a:p>
          <a:p>
            <a:pPr lvl="1"/>
            <a:r>
              <a:rPr lang="en-US" dirty="0"/>
              <a:t>No exceptions. Do it or be fired.</a:t>
            </a:r>
          </a:p>
          <a:p>
            <a:r>
              <a:rPr lang="en-US" dirty="0"/>
              <a:t>Interfaces designed to be platformed to outside world</a:t>
            </a:r>
          </a:p>
          <a:p>
            <a:pPr lvl="1"/>
            <a:r>
              <a:rPr lang="en-US" dirty="0"/>
              <a:t>Microservices flow into AWS Cloud services</a:t>
            </a:r>
          </a:p>
          <a:p>
            <a:r>
              <a:rPr lang="en-US" dirty="0"/>
              <a:t>Invent new KPIs with Prime Retention overall. </a:t>
            </a:r>
            <a:r>
              <a:rPr lang="en-US" b="1" i="1" dirty="0">
                <a:solidFill>
                  <a:srgbClr val="C00000"/>
                </a:solidFill>
              </a:rPr>
              <a:t>And, use AI!</a:t>
            </a:r>
          </a:p>
          <a:p>
            <a:r>
              <a:rPr lang="en-US" dirty="0"/>
              <a:t>For Every Step, Service along </a:t>
            </a:r>
            <a:r>
              <a:rPr lang="en-US" b="1" i="1" u="sng" dirty="0">
                <a:solidFill>
                  <a:srgbClr val="C00000"/>
                </a:solidFill>
              </a:rPr>
              <a:t>Cloud Value-channel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Piranha frenzy.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F8B530-CBC0-4B95-98FA-F38E59F5B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25" y="4327510"/>
            <a:ext cx="1413171" cy="105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C8830-F2DC-469B-8162-092F8FC68418}"/>
              </a:ext>
            </a:extLst>
          </p:cNvPr>
          <p:cNvSpPr txBox="1"/>
          <p:nvPr/>
        </p:nvSpPr>
        <p:spPr>
          <a:xfrm>
            <a:off x="992373" y="6155145"/>
            <a:ext cx="1020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What AMZ-BIZ, nibble-to-chomp work-arounds are they inventing? </a:t>
            </a:r>
          </a:p>
        </p:txBody>
      </p:sp>
    </p:spTree>
    <p:extLst>
      <p:ext uri="{BB962C8B-B14F-4D97-AF65-F5344CB8AC3E}">
        <p14:creationId xmlns:p14="http://schemas.microsoft.com/office/powerpoint/2010/main" val="355891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73AE-6CF8-48B7-B43B-E3E6186B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AMZ </a:t>
            </a:r>
            <a:r>
              <a:rPr lang="en-US" b="1" i="1" u="sng" dirty="0">
                <a:solidFill>
                  <a:srgbClr val="C00000"/>
                </a:solidFill>
              </a:rPr>
              <a:t>AI </a:t>
            </a:r>
            <a:r>
              <a:rPr lang="en-US" dirty="0"/>
              <a:t>History, especially concerning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CE06-C95A-469C-8359-E9596593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‘99: AI beats humans at book recommendations/selling </a:t>
            </a:r>
          </a:p>
          <a:p>
            <a:pPr lvl="1"/>
            <a:r>
              <a:rPr lang="en-US" dirty="0"/>
              <a:t>Every 6-page innovation pitch includes “use of AI”</a:t>
            </a:r>
          </a:p>
          <a:p>
            <a:r>
              <a:rPr lang="en-US" dirty="0"/>
              <a:t>“Hands-off-the-wheel” replenishment to doorstep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Real-time clickstream auto orders and distributes replenishments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No people, paper; less inventory, higher fill rates, real-time tracking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40% of sales from AI selling. (fresh produce: 50% to 95%++)</a:t>
            </a:r>
          </a:p>
          <a:p>
            <a:r>
              <a:rPr lang="en-US" dirty="0"/>
              <a:t>4-9-15: Introduced “AWS </a:t>
            </a:r>
            <a:r>
              <a:rPr lang="en-US" b="1" i="1" dirty="0">
                <a:solidFill>
                  <a:srgbClr val="C00000"/>
                </a:solidFill>
              </a:rPr>
              <a:t>Machine Learning</a:t>
            </a:r>
            <a:r>
              <a:rPr lang="en-US" dirty="0"/>
              <a:t>” + </a:t>
            </a:r>
            <a:r>
              <a:rPr lang="en-US" b="1" i="1" dirty="0">
                <a:solidFill>
                  <a:srgbClr val="C00000"/>
                </a:solidFill>
              </a:rPr>
              <a:t>data</a:t>
            </a:r>
            <a:r>
              <a:rPr lang="en-US" dirty="0"/>
              <a:t> + </a:t>
            </a:r>
            <a:r>
              <a:rPr lang="en-US" b="1" i="1" dirty="0">
                <a:solidFill>
                  <a:srgbClr val="C00000"/>
                </a:solidFill>
              </a:rPr>
              <a:t>computing? </a:t>
            </a:r>
          </a:p>
          <a:p>
            <a:pPr lvl="1"/>
            <a:r>
              <a:rPr lang="en-US" dirty="0"/>
              <a:t>Clickstream growth + Gravitron2 chip (12/19) + 40% cost/speed  </a:t>
            </a:r>
          </a:p>
          <a:p>
            <a:pPr lvl="1"/>
            <a:r>
              <a:rPr lang="en-US" dirty="0"/>
              <a:t>Translations, voice (Alexa) 100% better in past two years</a:t>
            </a:r>
          </a:p>
          <a:p>
            <a:pPr lvl="1"/>
            <a:r>
              <a:rPr lang="en-US" dirty="0"/>
              <a:t>Trusted Voice Commerce by 2023!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CE9A-1F62-4A5E-A7B5-F01D3F4A325B}"/>
              </a:ext>
            </a:extLst>
          </p:cNvPr>
          <p:cNvSpPr txBox="1"/>
          <p:nvPr/>
        </p:nvSpPr>
        <p:spPr>
          <a:xfrm>
            <a:off x="1486786" y="6176963"/>
            <a:ext cx="921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Compounding Vigorish Factors Yield Surprising Upside, Flywheel Results  </a:t>
            </a:r>
          </a:p>
        </p:txBody>
      </p:sp>
    </p:spTree>
    <p:extLst>
      <p:ext uri="{BB962C8B-B14F-4D97-AF65-F5344CB8AC3E}">
        <p14:creationId xmlns:p14="http://schemas.microsoft.com/office/powerpoint/2010/main" val="265786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1696</Words>
  <Application>Microsoft Office PowerPoint</Application>
  <PresentationFormat>Widescreen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11 Webinars For Distributor: Mgt. Teams; Trade; and Buying Groups*</vt:lpstr>
      <vt:lpstr>PowerPoint Presentation</vt:lpstr>
      <vt:lpstr>What is a “Paradigm Shift”? </vt:lpstr>
      <vt:lpstr>Confirmation-Bias Blinds Us to Paradigms?  </vt:lpstr>
      <vt:lpstr>PowerPoint Presentation</vt:lpstr>
      <vt:lpstr>PowerPoint Presentation</vt:lpstr>
      <vt:lpstr>PowerPoint Presentation</vt:lpstr>
      <vt:lpstr>Bottom-Up: Army of 2-Pizza Teams </vt:lpstr>
      <vt:lpstr>AMZ AI History, especially concerning</vt:lpstr>
      <vt:lpstr>  “End2End, Real-time-AI, Cloud, “Value-Channel”.  </vt:lpstr>
      <vt:lpstr>PowerPoint Presentation</vt:lpstr>
      <vt:lpstr>Key Converging Trends </vt:lpstr>
      <vt:lpstr>PowerPoint Presentation</vt:lpstr>
      <vt:lpstr>     Can We Back-Cast to Innovate Forward? </vt:lpstr>
      <vt:lpstr>       Future Perfect Thinking on: Push to Pull</vt:lpstr>
      <vt:lpstr>PowerPoint Presentation</vt:lpstr>
      <vt:lpstr>Discuss “Best Practices”; and, What Don’t We Know?</vt:lpstr>
      <vt:lpstr> “Digital Transformation” Questions </vt:lpstr>
      <vt:lpstr>Questions to Live Into/Discuss (2)</vt:lpstr>
      <vt:lpstr>Questions (3)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Webinars For Distributor: Mgt. Teams; Trade; and Buying Groups*</dc:title>
  <dc:creator>Dudley Merrifield</dc:creator>
  <cp:lastModifiedBy>Dudley Merrifield</cp:lastModifiedBy>
  <cp:revision>1</cp:revision>
  <dcterms:created xsi:type="dcterms:W3CDTF">2020-02-24T03:07:07Z</dcterms:created>
  <dcterms:modified xsi:type="dcterms:W3CDTF">2020-02-24T03:10:20Z</dcterms:modified>
</cp:coreProperties>
</file>