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777" r:id="rId3"/>
    <p:sldId id="859" r:id="rId4"/>
    <p:sldId id="314" r:id="rId5"/>
    <p:sldId id="313" r:id="rId6"/>
    <p:sldId id="325" r:id="rId7"/>
    <p:sldId id="865" r:id="rId8"/>
    <p:sldId id="862" r:id="rId9"/>
    <p:sldId id="863" r:id="rId10"/>
    <p:sldId id="745" r:id="rId11"/>
    <p:sldId id="864" r:id="rId12"/>
    <p:sldId id="866" r:id="rId13"/>
    <p:sldId id="867" r:id="rId14"/>
    <p:sldId id="868" r:id="rId15"/>
    <p:sldId id="796" r:id="rId16"/>
    <p:sldId id="781" r:id="rId17"/>
    <p:sldId id="858" r:id="rId18"/>
    <p:sldId id="750" r:id="rId19"/>
    <p:sldId id="86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566543-34BB-43E5-BEAA-4E53B19225D7}" type="datetimeFigureOut">
              <a:rPr lang="en-US" smtClean="0"/>
              <a:t>3/8/2020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BA58B9-77CE-47BA-B1E8-532D8A35DE4A}" type="slidenum">
              <a:rPr lang="en-US" smtClean="0"/>
              <a:t>‹#›</a:t>
            </a:fld>
            <a:endParaRPr lang="en-US"/>
          </a:p>
        </p:txBody>
      </p:sp>
    </p:spTree>
    <p:extLst>
      <p:ext uri="{BB962C8B-B14F-4D97-AF65-F5344CB8AC3E}">
        <p14:creationId xmlns:p14="http://schemas.microsoft.com/office/powerpoint/2010/main" val="1888148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xfrm>
            <a:off x="377825" y="695325"/>
            <a:ext cx="6102350" cy="3433763"/>
          </a:xfrm>
          <a:ln/>
        </p:spPr>
      </p:sp>
      <p:sp>
        <p:nvSpPr>
          <p:cNvPr id="135171" name="Rectangle 3"/>
          <p:cNvSpPr>
            <a:spLocks noGrp="1" noChangeArrowheads="1"/>
          </p:cNvSpPr>
          <p:nvPr>
            <p:ph type="body" idx="1"/>
          </p:nvPr>
        </p:nvSpPr>
        <p:spPr>
          <a:noFill/>
        </p:spPr>
        <p:txBody>
          <a:bodyPr lIns="86461" tIns="43231" rIns="86461" bIns="43231"/>
          <a:lstStyle/>
          <a:p>
            <a:endParaRPr lang="en-US" altLang="en-US">
              <a:latin typeface="Arial" pitchFamily="34" charset="0"/>
            </a:endParaRPr>
          </a:p>
        </p:txBody>
      </p:sp>
    </p:spTree>
    <p:extLst>
      <p:ext uri="{BB962C8B-B14F-4D97-AF65-F5344CB8AC3E}">
        <p14:creationId xmlns:p14="http://schemas.microsoft.com/office/powerpoint/2010/main" val="1284030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xfrm>
            <a:off x="377825" y="695325"/>
            <a:ext cx="6102350" cy="3433763"/>
          </a:xfrm>
          <a:ln/>
        </p:spPr>
      </p:sp>
      <p:sp>
        <p:nvSpPr>
          <p:cNvPr id="141315" name="Rectangle 3"/>
          <p:cNvSpPr>
            <a:spLocks noGrp="1" noChangeArrowheads="1"/>
          </p:cNvSpPr>
          <p:nvPr>
            <p:ph type="body" idx="1"/>
          </p:nvPr>
        </p:nvSpPr>
        <p:spPr>
          <a:noFill/>
        </p:spPr>
        <p:txBody>
          <a:bodyPr lIns="86461" tIns="43231" rIns="86461" bIns="43231"/>
          <a:lstStyle/>
          <a:p>
            <a:endParaRPr lang="en-US">
              <a:latin typeface="Arial" pitchFamily="34" charset="0"/>
            </a:endParaRPr>
          </a:p>
        </p:txBody>
      </p:sp>
    </p:spTree>
    <p:extLst>
      <p:ext uri="{BB962C8B-B14F-4D97-AF65-F5344CB8AC3E}">
        <p14:creationId xmlns:p14="http://schemas.microsoft.com/office/powerpoint/2010/main" val="992233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1C4A80E-F60B-4C8F-9E98-00DA9939FE1B}"/>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CC2D4ED4-5CB4-4EEA-BD32-648FB4F5DE07}"/>
              </a:ext>
            </a:extLst>
          </p:cNvPr>
          <p:cNvSpPr>
            <a:spLocks noGrp="1" noChangeArrowheads="1"/>
          </p:cNvSpPr>
          <p:nvPr>
            <p:ph type="body" idx="1"/>
          </p:nvPr>
        </p:nvSpPr>
        <p:spPr>
          <a:xfrm>
            <a:off x="609600" y="4459288"/>
            <a:ext cx="5934075" cy="430371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ts val="1200"/>
              </a:spcBef>
              <a:tabLst>
                <a:tab pos="2798763" algn="l"/>
              </a:tabLst>
            </a:pPr>
            <a:r>
              <a:rPr lang="en-US" altLang="en-US" sz="1000"/>
              <a:t>Thanks to the movie and TV series, “matrix” is becoming an over used, misunderstood word. In management theory, matrix organizational charts came into vogue in the mid-‘60’s. The idea is that every employee would have two bosses, a P &amp; L boss and a process, project, and/or professional-expertise group leader. The goal was to knock down departmental silo’s and promote bottom-up economic creativity. Most turned into big power struggles with the new, cross-departmental leaders almost always losing to the P &amp; L and product management bosses. </a:t>
            </a:r>
          </a:p>
          <a:p>
            <a:pPr>
              <a:spcBef>
                <a:spcPts val="1200"/>
              </a:spcBef>
              <a:tabLst>
                <a:tab pos="2798763" algn="l"/>
              </a:tabLst>
            </a:pPr>
            <a:r>
              <a:rPr lang="en-US" altLang="en-US" sz="1000"/>
              <a:t>In this slide, the diagram on the left shows a typical distribution chain’s organization chart with its biases towards decentralized P&amp; L cost control and geographic territory management. The right side suggests that a chain will have to establish a small, elite team of people measured and paid by new tracking reports that cut across all branches aimed at growing profits in all categories of key accounts. The account crackers may be regionally located overseeing 5 to 10 accounts at a time that may cut across a number of territories and a few contiguous branches. </a:t>
            </a:r>
          </a:p>
          <a:p>
            <a:pPr>
              <a:spcBef>
                <a:spcPts val="100"/>
              </a:spcBef>
              <a:tabLst>
                <a:tab pos="2798763" algn="l"/>
              </a:tabLst>
            </a:pPr>
            <a:r>
              <a:rPr lang="en-US" altLang="en-US" sz="1000"/>
              <a:t>A chronological agenda for the intra-preneur, change-master, account crackers might be:a)  Turning lead into gold accounts with the regular outside sales rep tagging along. Once the customer has been transformed into a profitable one, often with the customer’s TPC dropping too, the regular rep can back to maintenance mode. </a:t>
            </a:r>
          </a:p>
          <a:p>
            <a:pPr>
              <a:spcBef>
                <a:spcPts val="100"/>
              </a:spcBef>
              <a:tabLst>
                <a:tab pos="2798763" algn="l"/>
              </a:tabLst>
            </a:pPr>
            <a:r>
              <a:rPr lang="en-US" altLang="en-US" sz="1000"/>
              <a:t>b)  The intra-preneurs might then start to focus more on redefining the total value proposition with core accounts. </a:t>
            </a:r>
          </a:p>
          <a:p>
            <a:pPr>
              <a:spcBef>
                <a:spcPts val="100"/>
              </a:spcBef>
              <a:tabLst>
                <a:tab pos="2798763" algn="l"/>
              </a:tabLst>
            </a:pPr>
            <a:r>
              <a:rPr lang="en-US" altLang="en-US" sz="1000"/>
              <a:t>c)  Then, work on target accounts until cracked and locked up on a win-win system basis ready to be turned back over to a maintenance rep.</a:t>
            </a:r>
          </a:p>
          <a:p>
            <a:pPr>
              <a:spcBef>
                <a:spcPts val="100"/>
              </a:spcBef>
              <a:tabLst>
                <a:tab pos="2798763" algn="l"/>
              </a:tabLst>
            </a:pPr>
            <a:r>
              <a:rPr lang="en-US" altLang="en-US" sz="1000"/>
              <a:t>d)  Then do it all again for a second niche or a second wave of target accounts. </a:t>
            </a:r>
          </a:p>
          <a:p>
            <a:pPr>
              <a:spcBef>
                <a:spcPts val="100"/>
              </a:spcBef>
              <a:tabLst>
                <a:tab pos="2798763" algn="l"/>
              </a:tabLst>
            </a:pPr>
            <a:r>
              <a:rPr lang="en-US" altLang="en-US" sz="1000"/>
              <a:t>(“Braintrust/database”) The regional account crackers would convene regularly with top and local managers to share information on key accounts and to the work up the next round of open-ended survey questions for target contact people within target accounts. This process is best illustrated by case studies that are out of the scope of this slide show.</a:t>
            </a:r>
          </a:p>
          <a:p>
            <a:pPr>
              <a:spcBef>
                <a:spcPts val="1200"/>
              </a:spcBef>
              <a:tabLst>
                <a:tab pos="2798763" algn="l"/>
              </a:tabLst>
            </a:pPr>
            <a:r>
              <a:rPr lang="en-US" altLang="en-US" sz="1000"/>
              <a:t>Other pre-requisites for getting big results are: new tracking reports with incentives based on change in operating profitability for the total key account pool and special funding to make things happen for target customers. The existing organization chart will not like playing second fiddle to the key account folks, but when breakthrough results start hitting local results, they will all jump into the parade. </a:t>
            </a:r>
          </a:p>
        </p:txBody>
      </p:sp>
    </p:spTree>
    <p:extLst>
      <p:ext uri="{BB962C8B-B14F-4D97-AF65-F5344CB8AC3E}">
        <p14:creationId xmlns:p14="http://schemas.microsoft.com/office/powerpoint/2010/main" val="1383613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Big distributor spends big bucks on cool web selling site. The new division does a lot of marketing and doubles the number of active customers. But, note the “REG” customers. Regular accounts are the small margin dollar customers, the Reg+ are profitable. They  are 10.9% of all customers. But, follow the boxes for the Reg- or unprofitable, small accounts. They are 81% of all active accounts. They generate 4.8% of all of the gross margin dollars. But, chew up 26.2% of all of the invoices. The Cost-to-Serve model suggests that the company is losing ($9.8MM) on these accounts. But, equally important, what is the “opportunity cost” of this company being super busy losing on Reg- accounts? Note the Profit Drain Accounts (PDA). These are big accounts that are big losers, but could be fixed with win-win, small-dollar picks/orders activity. And, how much better a job could be done with Big Green winners by a team? </a:t>
            </a:r>
          </a:p>
          <a:p>
            <a:r>
              <a:rPr lang="en-US" dirty="0"/>
              <a:t>This company does not have Amazon’s lowest-cost fulfillment capability for little orders. Nor can it get Amazon’s fees from resellers for many services. The money-losing Busy-ness for small accounts eats up all proactive intentions for big accounts. </a:t>
            </a:r>
          </a:p>
        </p:txBody>
      </p:sp>
      <p:sp>
        <p:nvSpPr>
          <p:cNvPr id="4" name="Slide Number Placeholder 3"/>
          <p:cNvSpPr>
            <a:spLocks noGrp="1"/>
          </p:cNvSpPr>
          <p:nvPr>
            <p:ph type="sldNum" sz="quarter" idx="5"/>
          </p:nvPr>
        </p:nvSpPr>
        <p:spPr/>
        <p:txBody>
          <a:bodyPr/>
          <a:lstStyle/>
          <a:p>
            <a:fld id="{BAEDEB1B-C847-44B0-A3C5-98F20E53A262}" type="slidenum">
              <a:rPr lang="en-US" smtClean="0"/>
              <a:t>18</a:t>
            </a:fld>
            <a:endParaRPr lang="en-US"/>
          </a:p>
        </p:txBody>
      </p:sp>
    </p:spTree>
    <p:extLst>
      <p:ext uri="{BB962C8B-B14F-4D97-AF65-F5344CB8AC3E}">
        <p14:creationId xmlns:p14="http://schemas.microsoft.com/office/powerpoint/2010/main" val="2469214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8DC9-172C-45F2-A12E-3C9B5E8C3E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2C8D97-5BCB-4747-ADA9-AC3288C8B8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F7F3CC-0A95-454A-93E9-7331CAC54B76}"/>
              </a:ext>
            </a:extLst>
          </p:cNvPr>
          <p:cNvSpPr>
            <a:spLocks noGrp="1"/>
          </p:cNvSpPr>
          <p:nvPr>
            <p:ph type="dt" sz="half" idx="10"/>
          </p:nvPr>
        </p:nvSpPr>
        <p:spPr/>
        <p:txBody>
          <a:bodyPr/>
          <a:lstStyle/>
          <a:p>
            <a:fld id="{20E4E1F2-30ED-47A0-B8FF-22730CE47B4E}" type="datetimeFigureOut">
              <a:rPr lang="en-US" smtClean="0"/>
              <a:t>3/8/2020</a:t>
            </a:fld>
            <a:endParaRPr lang="en-US"/>
          </a:p>
        </p:txBody>
      </p:sp>
      <p:sp>
        <p:nvSpPr>
          <p:cNvPr id="5" name="Footer Placeholder 4">
            <a:extLst>
              <a:ext uri="{FF2B5EF4-FFF2-40B4-BE49-F238E27FC236}">
                <a16:creationId xmlns:a16="http://schemas.microsoft.com/office/drawing/2014/main" id="{F4F24315-8B2B-4B33-A37A-137F56B973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03E18D-A70D-47B9-B63D-81C2818433DC}"/>
              </a:ext>
            </a:extLst>
          </p:cNvPr>
          <p:cNvSpPr>
            <a:spLocks noGrp="1"/>
          </p:cNvSpPr>
          <p:nvPr>
            <p:ph type="sldNum" sz="quarter" idx="12"/>
          </p:nvPr>
        </p:nvSpPr>
        <p:spPr/>
        <p:txBody>
          <a:bodyPr/>
          <a:lstStyle/>
          <a:p>
            <a:fld id="{ED11D628-1CA5-4F8D-A7B7-DC8A77AB69B8}" type="slidenum">
              <a:rPr lang="en-US" smtClean="0"/>
              <a:t>‹#›</a:t>
            </a:fld>
            <a:endParaRPr lang="en-US"/>
          </a:p>
        </p:txBody>
      </p:sp>
    </p:spTree>
    <p:extLst>
      <p:ext uri="{BB962C8B-B14F-4D97-AF65-F5344CB8AC3E}">
        <p14:creationId xmlns:p14="http://schemas.microsoft.com/office/powerpoint/2010/main" val="4192908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91EE5-7A73-45FB-AB2A-F6CFDA0BC4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A904EB-8B92-4199-BC00-E751479C9E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40F908-0A4D-4468-8D35-1F6FBF9B7AAC}"/>
              </a:ext>
            </a:extLst>
          </p:cNvPr>
          <p:cNvSpPr>
            <a:spLocks noGrp="1"/>
          </p:cNvSpPr>
          <p:nvPr>
            <p:ph type="dt" sz="half" idx="10"/>
          </p:nvPr>
        </p:nvSpPr>
        <p:spPr/>
        <p:txBody>
          <a:bodyPr/>
          <a:lstStyle/>
          <a:p>
            <a:fld id="{20E4E1F2-30ED-47A0-B8FF-22730CE47B4E}" type="datetimeFigureOut">
              <a:rPr lang="en-US" smtClean="0"/>
              <a:t>3/8/2020</a:t>
            </a:fld>
            <a:endParaRPr lang="en-US"/>
          </a:p>
        </p:txBody>
      </p:sp>
      <p:sp>
        <p:nvSpPr>
          <p:cNvPr id="5" name="Footer Placeholder 4">
            <a:extLst>
              <a:ext uri="{FF2B5EF4-FFF2-40B4-BE49-F238E27FC236}">
                <a16:creationId xmlns:a16="http://schemas.microsoft.com/office/drawing/2014/main" id="{E18F19C5-0CFB-4601-902B-8E29263A96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94F4BA-AD92-4059-9422-0160DBD6E3BF}"/>
              </a:ext>
            </a:extLst>
          </p:cNvPr>
          <p:cNvSpPr>
            <a:spLocks noGrp="1"/>
          </p:cNvSpPr>
          <p:nvPr>
            <p:ph type="sldNum" sz="quarter" idx="12"/>
          </p:nvPr>
        </p:nvSpPr>
        <p:spPr/>
        <p:txBody>
          <a:bodyPr/>
          <a:lstStyle/>
          <a:p>
            <a:fld id="{ED11D628-1CA5-4F8D-A7B7-DC8A77AB69B8}" type="slidenum">
              <a:rPr lang="en-US" smtClean="0"/>
              <a:t>‹#›</a:t>
            </a:fld>
            <a:endParaRPr lang="en-US"/>
          </a:p>
        </p:txBody>
      </p:sp>
    </p:spTree>
    <p:extLst>
      <p:ext uri="{BB962C8B-B14F-4D97-AF65-F5344CB8AC3E}">
        <p14:creationId xmlns:p14="http://schemas.microsoft.com/office/powerpoint/2010/main" val="271417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B4C04A-590C-4C93-849C-D605376083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3E2B45-2C3B-4F36-945E-553741A7C1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C305D-C3CB-4489-8A47-D177E91FD2D6}"/>
              </a:ext>
            </a:extLst>
          </p:cNvPr>
          <p:cNvSpPr>
            <a:spLocks noGrp="1"/>
          </p:cNvSpPr>
          <p:nvPr>
            <p:ph type="dt" sz="half" idx="10"/>
          </p:nvPr>
        </p:nvSpPr>
        <p:spPr/>
        <p:txBody>
          <a:bodyPr/>
          <a:lstStyle/>
          <a:p>
            <a:fld id="{20E4E1F2-30ED-47A0-B8FF-22730CE47B4E}" type="datetimeFigureOut">
              <a:rPr lang="en-US" smtClean="0"/>
              <a:t>3/8/2020</a:t>
            </a:fld>
            <a:endParaRPr lang="en-US"/>
          </a:p>
        </p:txBody>
      </p:sp>
      <p:sp>
        <p:nvSpPr>
          <p:cNvPr id="5" name="Footer Placeholder 4">
            <a:extLst>
              <a:ext uri="{FF2B5EF4-FFF2-40B4-BE49-F238E27FC236}">
                <a16:creationId xmlns:a16="http://schemas.microsoft.com/office/drawing/2014/main" id="{0F9B64A4-6D9D-495C-AA80-656666712D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2C66F3-0C2D-46BA-BBF4-433B14C08E91}"/>
              </a:ext>
            </a:extLst>
          </p:cNvPr>
          <p:cNvSpPr>
            <a:spLocks noGrp="1"/>
          </p:cNvSpPr>
          <p:nvPr>
            <p:ph type="sldNum" sz="quarter" idx="12"/>
          </p:nvPr>
        </p:nvSpPr>
        <p:spPr/>
        <p:txBody>
          <a:bodyPr/>
          <a:lstStyle/>
          <a:p>
            <a:fld id="{ED11D628-1CA5-4F8D-A7B7-DC8A77AB69B8}" type="slidenum">
              <a:rPr lang="en-US" smtClean="0"/>
              <a:t>‹#›</a:t>
            </a:fld>
            <a:endParaRPr lang="en-US"/>
          </a:p>
        </p:txBody>
      </p:sp>
    </p:spTree>
    <p:extLst>
      <p:ext uri="{BB962C8B-B14F-4D97-AF65-F5344CB8AC3E}">
        <p14:creationId xmlns:p14="http://schemas.microsoft.com/office/powerpoint/2010/main" val="93495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B16B1-70B5-47CB-A407-136CFDB720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257ABE-C6B3-4481-9D85-4FB135171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08DAD-F7AE-4ED9-8721-8ABEBF0E0826}"/>
              </a:ext>
            </a:extLst>
          </p:cNvPr>
          <p:cNvSpPr>
            <a:spLocks noGrp="1"/>
          </p:cNvSpPr>
          <p:nvPr>
            <p:ph type="dt" sz="half" idx="10"/>
          </p:nvPr>
        </p:nvSpPr>
        <p:spPr/>
        <p:txBody>
          <a:bodyPr/>
          <a:lstStyle/>
          <a:p>
            <a:fld id="{20E4E1F2-30ED-47A0-B8FF-22730CE47B4E}" type="datetimeFigureOut">
              <a:rPr lang="en-US" smtClean="0"/>
              <a:t>3/8/2020</a:t>
            </a:fld>
            <a:endParaRPr lang="en-US"/>
          </a:p>
        </p:txBody>
      </p:sp>
      <p:sp>
        <p:nvSpPr>
          <p:cNvPr id="5" name="Footer Placeholder 4">
            <a:extLst>
              <a:ext uri="{FF2B5EF4-FFF2-40B4-BE49-F238E27FC236}">
                <a16:creationId xmlns:a16="http://schemas.microsoft.com/office/drawing/2014/main" id="{D978C1D0-2E65-473A-AAC8-D71ED1678C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1C8A70-68D3-47BB-82B1-BD7D55DD52AD}"/>
              </a:ext>
            </a:extLst>
          </p:cNvPr>
          <p:cNvSpPr>
            <a:spLocks noGrp="1"/>
          </p:cNvSpPr>
          <p:nvPr>
            <p:ph type="sldNum" sz="quarter" idx="12"/>
          </p:nvPr>
        </p:nvSpPr>
        <p:spPr/>
        <p:txBody>
          <a:bodyPr/>
          <a:lstStyle/>
          <a:p>
            <a:fld id="{ED11D628-1CA5-4F8D-A7B7-DC8A77AB69B8}" type="slidenum">
              <a:rPr lang="en-US" smtClean="0"/>
              <a:t>‹#›</a:t>
            </a:fld>
            <a:endParaRPr lang="en-US"/>
          </a:p>
        </p:txBody>
      </p:sp>
    </p:spTree>
    <p:extLst>
      <p:ext uri="{BB962C8B-B14F-4D97-AF65-F5344CB8AC3E}">
        <p14:creationId xmlns:p14="http://schemas.microsoft.com/office/powerpoint/2010/main" val="367868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2D114-0E25-4172-B067-D86964B046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429B7B-00A0-4DCE-92B2-92A1D12DB6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B4F3FC-6F66-4439-A014-A580891C4542}"/>
              </a:ext>
            </a:extLst>
          </p:cNvPr>
          <p:cNvSpPr>
            <a:spLocks noGrp="1"/>
          </p:cNvSpPr>
          <p:nvPr>
            <p:ph type="dt" sz="half" idx="10"/>
          </p:nvPr>
        </p:nvSpPr>
        <p:spPr/>
        <p:txBody>
          <a:bodyPr/>
          <a:lstStyle/>
          <a:p>
            <a:fld id="{20E4E1F2-30ED-47A0-B8FF-22730CE47B4E}" type="datetimeFigureOut">
              <a:rPr lang="en-US" smtClean="0"/>
              <a:t>3/8/2020</a:t>
            </a:fld>
            <a:endParaRPr lang="en-US"/>
          </a:p>
        </p:txBody>
      </p:sp>
      <p:sp>
        <p:nvSpPr>
          <p:cNvPr id="5" name="Footer Placeholder 4">
            <a:extLst>
              <a:ext uri="{FF2B5EF4-FFF2-40B4-BE49-F238E27FC236}">
                <a16:creationId xmlns:a16="http://schemas.microsoft.com/office/drawing/2014/main" id="{09E4ABD1-58DC-49CB-B2E0-92AEF686E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E7BC84-A48A-4FB6-944E-D5AF5A90376D}"/>
              </a:ext>
            </a:extLst>
          </p:cNvPr>
          <p:cNvSpPr>
            <a:spLocks noGrp="1"/>
          </p:cNvSpPr>
          <p:nvPr>
            <p:ph type="sldNum" sz="quarter" idx="12"/>
          </p:nvPr>
        </p:nvSpPr>
        <p:spPr/>
        <p:txBody>
          <a:bodyPr/>
          <a:lstStyle/>
          <a:p>
            <a:fld id="{ED11D628-1CA5-4F8D-A7B7-DC8A77AB69B8}" type="slidenum">
              <a:rPr lang="en-US" smtClean="0"/>
              <a:t>‹#›</a:t>
            </a:fld>
            <a:endParaRPr lang="en-US"/>
          </a:p>
        </p:txBody>
      </p:sp>
    </p:spTree>
    <p:extLst>
      <p:ext uri="{BB962C8B-B14F-4D97-AF65-F5344CB8AC3E}">
        <p14:creationId xmlns:p14="http://schemas.microsoft.com/office/powerpoint/2010/main" val="4064063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87BA0-5720-4422-BA69-1E17AD91BB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7837C6-E33B-4BF9-9786-CB3E6CF79F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0B6CA3-967C-48E3-A74C-ACB8E23D94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D67229-F20E-4C02-83D8-CF9B1794D195}"/>
              </a:ext>
            </a:extLst>
          </p:cNvPr>
          <p:cNvSpPr>
            <a:spLocks noGrp="1"/>
          </p:cNvSpPr>
          <p:nvPr>
            <p:ph type="dt" sz="half" idx="10"/>
          </p:nvPr>
        </p:nvSpPr>
        <p:spPr/>
        <p:txBody>
          <a:bodyPr/>
          <a:lstStyle/>
          <a:p>
            <a:fld id="{20E4E1F2-30ED-47A0-B8FF-22730CE47B4E}" type="datetimeFigureOut">
              <a:rPr lang="en-US" smtClean="0"/>
              <a:t>3/8/2020</a:t>
            </a:fld>
            <a:endParaRPr lang="en-US"/>
          </a:p>
        </p:txBody>
      </p:sp>
      <p:sp>
        <p:nvSpPr>
          <p:cNvPr id="6" name="Footer Placeholder 5">
            <a:extLst>
              <a:ext uri="{FF2B5EF4-FFF2-40B4-BE49-F238E27FC236}">
                <a16:creationId xmlns:a16="http://schemas.microsoft.com/office/drawing/2014/main" id="{19434B59-2011-4633-832A-E26AD80EF1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D70021-7B40-476B-83F6-1E228906B327}"/>
              </a:ext>
            </a:extLst>
          </p:cNvPr>
          <p:cNvSpPr>
            <a:spLocks noGrp="1"/>
          </p:cNvSpPr>
          <p:nvPr>
            <p:ph type="sldNum" sz="quarter" idx="12"/>
          </p:nvPr>
        </p:nvSpPr>
        <p:spPr/>
        <p:txBody>
          <a:bodyPr/>
          <a:lstStyle/>
          <a:p>
            <a:fld id="{ED11D628-1CA5-4F8D-A7B7-DC8A77AB69B8}" type="slidenum">
              <a:rPr lang="en-US" smtClean="0"/>
              <a:t>‹#›</a:t>
            </a:fld>
            <a:endParaRPr lang="en-US"/>
          </a:p>
        </p:txBody>
      </p:sp>
    </p:spTree>
    <p:extLst>
      <p:ext uri="{BB962C8B-B14F-4D97-AF65-F5344CB8AC3E}">
        <p14:creationId xmlns:p14="http://schemas.microsoft.com/office/powerpoint/2010/main" val="1174164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556B8-7204-4174-AE7B-BCE43AF18F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D55C39-50D8-4F2E-A07B-F5930CE479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4700E7-7C14-40B8-AFDB-769D3C6D31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6E899C-6E03-4ED0-81C6-EFDD24CD45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1916C5-E183-49E8-9875-09C52E7161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202EAA-A39C-4EB2-B0EE-3D9393748DE5}"/>
              </a:ext>
            </a:extLst>
          </p:cNvPr>
          <p:cNvSpPr>
            <a:spLocks noGrp="1"/>
          </p:cNvSpPr>
          <p:nvPr>
            <p:ph type="dt" sz="half" idx="10"/>
          </p:nvPr>
        </p:nvSpPr>
        <p:spPr/>
        <p:txBody>
          <a:bodyPr/>
          <a:lstStyle/>
          <a:p>
            <a:fld id="{20E4E1F2-30ED-47A0-B8FF-22730CE47B4E}" type="datetimeFigureOut">
              <a:rPr lang="en-US" smtClean="0"/>
              <a:t>3/8/2020</a:t>
            </a:fld>
            <a:endParaRPr lang="en-US"/>
          </a:p>
        </p:txBody>
      </p:sp>
      <p:sp>
        <p:nvSpPr>
          <p:cNvPr id="8" name="Footer Placeholder 7">
            <a:extLst>
              <a:ext uri="{FF2B5EF4-FFF2-40B4-BE49-F238E27FC236}">
                <a16:creationId xmlns:a16="http://schemas.microsoft.com/office/drawing/2014/main" id="{4ECE9851-4AE2-4EC0-B4F7-AA7792D2D1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944063-4CA4-48AE-8F06-9C261B49E44D}"/>
              </a:ext>
            </a:extLst>
          </p:cNvPr>
          <p:cNvSpPr>
            <a:spLocks noGrp="1"/>
          </p:cNvSpPr>
          <p:nvPr>
            <p:ph type="sldNum" sz="quarter" idx="12"/>
          </p:nvPr>
        </p:nvSpPr>
        <p:spPr/>
        <p:txBody>
          <a:bodyPr/>
          <a:lstStyle/>
          <a:p>
            <a:fld id="{ED11D628-1CA5-4F8D-A7B7-DC8A77AB69B8}" type="slidenum">
              <a:rPr lang="en-US" smtClean="0"/>
              <a:t>‹#›</a:t>
            </a:fld>
            <a:endParaRPr lang="en-US"/>
          </a:p>
        </p:txBody>
      </p:sp>
    </p:spTree>
    <p:extLst>
      <p:ext uri="{BB962C8B-B14F-4D97-AF65-F5344CB8AC3E}">
        <p14:creationId xmlns:p14="http://schemas.microsoft.com/office/powerpoint/2010/main" val="3010021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8689B-ED57-42B3-9F0B-52F5A217BD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547DB4-664D-461A-9412-43B7ACC40149}"/>
              </a:ext>
            </a:extLst>
          </p:cNvPr>
          <p:cNvSpPr>
            <a:spLocks noGrp="1"/>
          </p:cNvSpPr>
          <p:nvPr>
            <p:ph type="dt" sz="half" idx="10"/>
          </p:nvPr>
        </p:nvSpPr>
        <p:spPr/>
        <p:txBody>
          <a:bodyPr/>
          <a:lstStyle/>
          <a:p>
            <a:fld id="{20E4E1F2-30ED-47A0-B8FF-22730CE47B4E}" type="datetimeFigureOut">
              <a:rPr lang="en-US" smtClean="0"/>
              <a:t>3/8/2020</a:t>
            </a:fld>
            <a:endParaRPr lang="en-US"/>
          </a:p>
        </p:txBody>
      </p:sp>
      <p:sp>
        <p:nvSpPr>
          <p:cNvPr id="4" name="Footer Placeholder 3">
            <a:extLst>
              <a:ext uri="{FF2B5EF4-FFF2-40B4-BE49-F238E27FC236}">
                <a16:creationId xmlns:a16="http://schemas.microsoft.com/office/drawing/2014/main" id="{1CA6738B-79EC-4012-8A85-D4C496CD22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2F8644-B293-460B-88FB-7B02ADC557A3}"/>
              </a:ext>
            </a:extLst>
          </p:cNvPr>
          <p:cNvSpPr>
            <a:spLocks noGrp="1"/>
          </p:cNvSpPr>
          <p:nvPr>
            <p:ph type="sldNum" sz="quarter" idx="12"/>
          </p:nvPr>
        </p:nvSpPr>
        <p:spPr/>
        <p:txBody>
          <a:bodyPr/>
          <a:lstStyle/>
          <a:p>
            <a:fld id="{ED11D628-1CA5-4F8D-A7B7-DC8A77AB69B8}" type="slidenum">
              <a:rPr lang="en-US" smtClean="0"/>
              <a:t>‹#›</a:t>
            </a:fld>
            <a:endParaRPr lang="en-US"/>
          </a:p>
        </p:txBody>
      </p:sp>
    </p:spTree>
    <p:extLst>
      <p:ext uri="{BB962C8B-B14F-4D97-AF65-F5344CB8AC3E}">
        <p14:creationId xmlns:p14="http://schemas.microsoft.com/office/powerpoint/2010/main" val="4041880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5D7107-5E10-4F64-8227-169AA7B3C57D}"/>
              </a:ext>
            </a:extLst>
          </p:cNvPr>
          <p:cNvSpPr>
            <a:spLocks noGrp="1"/>
          </p:cNvSpPr>
          <p:nvPr>
            <p:ph type="dt" sz="half" idx="10"/>
          </p:nvPr>
        </p:nvSpPr>
        <p:spPr/>
        <p:txBody>
          <a:bodyPr/>
          <a:lstStyle/>
          <a:p>
            <a:fld id="{20E4E1F2-30ED-47A0-B8FF-22730CE47B4E}" type="datetimeFigureOut">
              <a:rPr lang="en-US" smtClean="0"/>
              <a:t>3/8/2020</a:t>
            </a:fld>
            <a:endParaRPr lang="en-US"/>
          </a:p>
        </p:txBody>
      </p:sp>
      <p:sp>
        <p:nvSpPr>
          <p:cNvPr id="3" name="Footer Placeholder 2">
            <a:extLst>
              <a:ext uri="{FF2B5EF4-FFF2-40B4-BE49-F238E27FC236}">
                <a16:creationId xmlns:a16="http://schemas.microsoft.com/office/drawing/2014/main" id="{57D40B6F-0570-4FBE-AF18-6EDDE10F30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DA994C-DBD5-4C2D-B3CF-106B234BF95A}"/>
              </a:ext>
            </a:extLst>
          </p:cNvPr>
          <p:cNvSpPr>
            <a:spLocks noGrp="1"/>
          </p:cNvSpPr>
          <p:nvPr>
            <p:ph type="sldNum" sz="quarter" idx="12"/>
          </p:nvPr>
        </p:nvSpPr>
        <p:spPr/>
        <p:txBody>
          <a:bodyPr/>
          <a:lstStyle/>
          <a:p>
            <a:fld id="{ED11D628-1CA5-4F8D-A7B7-DC8A77AB69B8}" type="slidenum">
              <a:rPr lang="en-US" smtClean="0"/>
              <a:t>‹#›</a:t>
            </a:fld>
            <a:endParaRPr lang="en-US"/>
          </a:p>
        </p:txBody>
      </p:sp>
    </p:spTree>
    <p:extLst>
      <p:ext uri="{BB962C8B-B14F-4D97-AF65-F5344CB8AC3E}">
        <p14:creationId xmlns:p14="http://schemas.microsoft.com/office/powerpoint/2010/main" val="164849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B9B25-B175-4D63-99C3-95FCADFC71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13BC7F-E15B-44CC-B01B-505640D50A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7D88A3-AC76-4BE5-9FCE-9CAA3E460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5E1A14-E3FA-4F02-9B01-EC48F861BB5E}"/>
              </a:ext>
            </a:extLst>
          </p:cNvPr>
          <p:cNvSpPr>
            <a:spLocks noGrp="1"/>
          </p:cNvSpPr>
          <p:nvPr>
            <p:ph type="dt" sz="half" idx="10"/>
          </p:nvPr>
        </p:nvSpPr>
        <p:spPr/>
        <p:txBody>
          <a:bodyPr/>
          <a:lstStyle/>
          <a:p>
            <a:fld id="{20E4E1F2-30ED-47A0-B8FF-22730CE47B4E}" type="datetimeFigureOut">
              <a:rPr lang="en-US" smtClean="0"/>
              <a:t>3/8/2020</a:t>
            </a:fld>
            <a:endParaRPr lang="en-US"/>
          </a:p>
        </p:txBody>
      </p:sp>
      <p:sp>
        <p:nvSpPr>
          <p:cNvPr id="6" name="Footer Placeholder 5">
            <a:extLst>
              <a:ext uri="{FF2B5EF4-FFF2-40B4-BE49-F238E27FC236}">
                <a16:creationId xmlns:a16="http://schemas.microsoft.com/office/drawing/2014/main" id="{9A9B894F-9A4C-436A-89E5-FEC0FB4C68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6893F4-3485-467B-9AD0-422B81FAC043}"/>
              </a:ext>
            </a:extLst>
          </p:cNvPr>
          <p:cNvSpPr>
            <a:spLocks noGrp="1"/>
          </p:cNvSpPr>
          <p:nvPr>
            <p:ph type="sldNum" sz="quarter" idx="12"/>
          </p:nvPr>
        </p:nvSpPr>
        <p:spPr/>
        <p:txBody>
          <a:bodyPr/>
          <a:lstStyle/>
          <a:p>
            <a:fld id="{ED11D628-1CA5-4F8D-A7B7-DC8A77AB69B8}" type="slidenum">
              <a:rPr lang="en-US" smtClean="0"/>
              <a:t>‹#›</a:t>
            </a:fld>
            <a:endParaRPr lang="en-US"/>
          </a:p>
        </p:txBody>
      </p:sp>
    </p:spTree>
    <p:extLst>
      <p:ext uri="{BB962C8B-B14F-4D97-AF65-F5344CB8AC3E}">
        <p14:creationId xmlns:p14="http://schemas.microsoft.com/office/powerpoint/2010/main" val="27195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296B-231F-40A1-B1AE-7EB7735AE0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CFC0A1-73FA-448B-A472-068AB00595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AD7CD0-6DB2-4C22-BC89-665F28D787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88D9A4-67B8-45F7-BFE3-2DD30D29B115}"/>
              </a:ext>
            </a:extLst>
          </p:cNvPr>
          <p:cNvSpPr>
            <a:spLocks noGrp="1"/>
          </p:cNvSpPr>
          <p:nvPr>
            <p:ph type="dt" sz="half" idx="10"/>
          </p:nvPr>
        </p:nvSpPr>
        <p:spPr/>
        <p:txBody>
          <a:bodyPr/>
          <a:lstStyle/>
          <a:p>
            <a:fld id="{20E4E1F2-30ED-47A0-B8FF-22730CE47B4E}" type="datetimeFigureOut">
              <a:rPr lang="en-US" smtClean="0"/>
              <a:t>3/8/2020</a:t>
            </a:fld>
            <a:endParaRPr lang="en-US"/>
          </a:p>
        </p:txBody>
      </p:sp>
      <p:sp>
        <p:nvSpPr>
          <p:cNvPr id="6" name="Footer Placeholder 5">
            <a:extLst>
              <a:ext uri="{FF2B5EF4-FFF2-40B4-BE49-F238E27FC236}">
                <a16:creationId xmlns:a16="http://schemas.microsoft.com/office/drawing/2014/main" id="{310CB5D9-756F-427B-B3C2-BAF65FFE30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FFBF39-3B54-4184-992D-C77FEFDD3646}"/>
              </a:ext>
            </a:extLst>
          </p:cNvPr>
          <p:cNvSpPr>
            <a:spLocks noGrp="1"/>
          </p:cNvSpPr>
          <p:nvPr>
            <p:ph type="sldNum" sz="quarter" idx="12"/>
          </p:nvPr>
        </p:nvSpPr>
        <p:spPr/>
        <p:txBody>
          <a:bodyPr/>
          <a:lstStyle/>
          <a:p>
            <a:fld id="{ED11D628-1CA5-4F8D-A7B7-DC8A77AB69B8}" type="slidenum">
              <a:rPr lang="en-US" smtClean="0"/>
              <a:t>‹#›</a:t>
            </a:fld>
            <a:endParaRPr lang="en-US"/>
          </a:p>
        </p:txBody>
      </p:sp>
    </p:spTree>
    <p:extLst>
      <p:ext uri="{BB962C8B-B14F-4D97-AF65-F5344CB8AC3E}">
        <p14:creationId xmlns:p14="http://schemas.microsoft.com/office/powerpoint/2010/main" val="2375692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90FC4D-3B76-4C5D-9E17-5693B0CAD5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EC9452-8A04-4DE3-B00F-AD8418B508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3015E8-5026-4A13-854E-15E1F63EFC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4E1F2-30ED-47A0-B8FF-22730CE47B4E}" type="datetimeFigureOut">
              <a:rPr lang="en-US" smtClean="0"/>
              <a:t>3/8/2020</a:t>
            </a:fld>
            <a:endParaRPr lang="en-US"/>
          </a:p>
        </p:txBody>
      </p:sp>
      <p:sp>
        <p:nvSpPr>
          <p:cNvPr id="5" name="Footer Placeholder 4">
            <a:extLst>
              <a:ext uri="{FF2B5EF4-FFF2-40B4-BE49-F238E27FC236}">
                <a16:creationId xmlns:a16="http://schemas.microsoft.com/office/drawing/2014/main" id="{3416DD71-BDF9-4281-8179-0DB6203B64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B8F0C0-5E13-417E-BAC8-64E6EE527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1D628-1CA5-4F8D-A7B7-DC8A77AB69B8}" type="slidenum">
              <a:rPr lang="en-US" smtClean="0"/>
              <a:t>‹#›</a:t>
            </a:fld>
            <a:endParaRPr lang="en-US"/>
          </a:p>
        </p:txBody>
      </p:sp>
    </p:spTree>
    <p:extLst>
      <p:ext uri="{BB962C8B-B14F-4D97-AF65-F5344CB8AC3E}">
        <p14:creationId xmlns:p14="http://schemas.microsoft.com/office/powerpoint/2010/main" val="2020405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ruce@merrifield.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bruce@merrifield.com"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merrifieldact2.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jpe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hyperlink" Target="http://www.google.com/url?sa=i&amp;rct=j&amp;q=&amp;esrc=s&amp;frm=1&amp;source=images&amp;cd=&amp;cad=rja&amp;docid=BkRfIkSsSh9W1M&amp;tbnid=e_9ojLCzSNTqFM:&amp;ved=0CAUQjRw&amp;url=http://gsmpr604.wikispaces.com/Fall+2008+Section+07-SS+Week+6&amp;ei=wWOFUf-yMZWp4APlq4HoCg&amp;bvm=bv.45960087,d.dmg&amp;psig=AFQjCNEYo4Ns2bzEMINF2-VF3UZ--Hwx6A&amp;ust=1367782627663308" TargetMode="External"/><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google.com/url?sa=i&amp;rct=j&amp;q=&amp;esrc=s&amp;source=images&amp;cd=&amp;cad=rja&amp;uact=8&amp;ved=0CAcQjRw&amp;url=http://www.simoncamilleri.com/the_truth_of_the_elephant/&amp;ei=n-mvVPzoJouiNoW3gagI&amp;bvm=bv.83339334,d.eXY&amp;psig=AFQjCNEgeojGguEpYCWyF382ryOh0FNZTg&amp;ust=1420901065285071"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E274C-3A56-49D6-B58C-079989A0BD64}"/>
              </a:ext>
            </a:extLst>
          </p:cNvPr>
          <p:cNvSpPr>
            <a:spLocks noGrp="1"/>
          </p:cNvSpPr>
          <p:nvPr>
            <p:ph type="title"/>
          </p:nvPr>
        </p:nvSpPr>
        <p:spPr/>
        <p:txBody>
          <a:bodyPr/>
          <a:lstStyle/>
          <a:p>
            <a:r>
              <a:rPr lang="en-US" dirty="0"/>
              <a:t>11 Webinars For Distributor: Mgt. Teams; Trade; and Buying Groups</a:t>
            </a:r>
            <a:r>
              <a:rPr lang="en-US" b="1" dirty="0">
                <a:solidFill>
                  <a:srgbClr val="92D050"/>
                </a:solidFill>
              </a:rPr>
              <a:t>*</a:t>
            </a:r>
          </a:p>
        </p:txBody>
      </p:sp>
      <p:sp>
        <p:nvSpPr>
          <p:cNvPr id="3" name="Subtitle 2">
            <a:extLst>
              <a:ext uri="{FF2B5EF4-FFF2-40B4-BE49-F238E27FC236}">
                <a16:creationId xmlns:a16="http://schemas.microsoft.com/office/drawing/2014/main" id="{9804E4F0-4F88-4667-BBA4-C42EDD750A7B}"/>
              </a:ext>
            </a:extLst>
          </p:cNvPr>
          <p:cNvSpPr>
            <a:spLocks noGrp="1"/>
          </p:cNvSpPr>
          <p:nvPr>
            <p:ph idx="1"/>
          </p:nvPr>
        </p:nvSpPr>
        <p:spPr/>
        <p:txBody>
          <a:bodyPr>
            <a:noAutofit/>
          </a:bodyPr>
          <a:lstStyle/>
          <a:p>
            <a:pPr marL="457200" indent="-457200" algn="l">
              <a:buAutoNum type="arabicParenR"/>
            </a:pPr>
            <a:r>
              <a:rPr lang="en-US" sz="2000" dirty="0"/>
              <a:t>Embracing New Paradigm Thinking (2 -20; 18 slides )</a:t>
            </a:r>
          </a:p>
          <a:p>
            <a:pPr marL="457200" indent="-457200" algn="l">
              <a:buAutoNum type="arabicParenR"/>
            </a:pPr>
            <a:r>
              <a:rPr lang="en-US" sz="2000" dirty="0"/>
              <a:t>Amazon Business Effects (22 – 39; 17 slides )</a:t>
            </a:r>
          </a:p>
          <a:p>
            <a:pPr marL="457200" indent="-457200" algn="l">
              <a:buAutoNum type="arabicParenR"/>
            </a:pPr>
            <a:r>
              <a:rPr lang="en-US" sz="2000" dirty="0"/>
              <a:t>Net-Profit Analytics Basics (41– 59; 18 slides) </a:t>
            </a:r>
          </a:p>
          <a:p>
            <a:pPr marL="457200" indent="-457200" algn="l">
              <a:buAutoNum type="arabicParenR"/>
            </a:pPr>
            <a:r>
              <a:rPr lang="en-US" sz="2000" dirty="0"/>
              <a:t>Net-Profit-Analytics Plays – I  (61 – 82; 21 slides) </a:t>
            </a:r>
          </a:p>
          <a:p>
            <a:pPr marL="457200" indent="-457200" algn="l">
              <a:buAutoNum type="arabicParenR"/>
            </a:pPr>
            <a:r>
              <a:rPr lang="en-US" sz="2000" dirty="0"/>
              <a:t>Net-Profit Analytics Plays - II (84 – 103; 19 slides) </a:t>
            </a:r>
          </a:p>
          <a:p>
            <a:pPr marL="457200" indent="-457200" algn="l">
              <a:buAutoNum type="arabicParenR"/>
            </a:pPr>
            <a:r>
              <a:rPr lang="en-US" sz="2000" dirty="0"/>
              <a:t>Net-Profit Analytics Plays – III  (105 -120; 15 slides)</a:t>
            </a:r>
          </a:p>
          <a:p>
            <a:pPr marL="457200" indent="-457200" algn="l">
              <a:buAutoNum type="arabicParenR"/>
            </a:pPr>
            <a:r>
              <a:rPr lang="en-US" sz="2000" dirty="0"/>
              <a:t>Net-Profit Analytics Plays – IV  (122 – 137; 15 slides)</a:t>
            </a:r>
          </a:p>
          <a:p>
            <a:pPr marL="457200" indent="-457200">
              <a:buFont typeface="Arial" panose="020B0604020202020204" pitchFamily="34" charset="0"/>
              <a:buAutoNum type="arabicParenR"/>
            </a:pPr>
            <a:r>
              <a:rPr lang="en-US" sz="2000" dirty="0"/>
              <a:t>Migrating to New Selling Models for 2023 (139 -155; 16 slides)</a:t>
            </a:r>
          </a:p>
          <a:p>
            <a:pPr marL="457200" indent="-457200">
              <a:buFont typeface="Arial" panose="020B0604020202020204" pitchFamily="34" charset="0"/>
              <a:buAutoNum type="arabicParenR"/>
            </a:pPr>
            <a:r>
              <a:rPr lang="en-US" sz="2000" dirty="0"/>
              <a:t>Adapting Past, Selling-Model Shifts ( 157 – 178; 21 slides) </a:t>
            </a:r>
          </a:p>
          <a:p>
            <a:pPr marL="457200" indent="-457200" algn="l">
              <a:buAutoNum type="arabicParenR"/>
            </a:pPr>
            <a:r>
              <a:rPr lang="en-US" sz="2000" b="1" i="1" u="sng" dirty="0">
                <a:solidFill>
                  <a:srgbClr val="7030A0"/>
                </a:solidFill>
              </a:rPr>
              <a:t>Cracking Target, Whale Accounts (180 – 197; 17 slides) </a:t>
            </a:r>
          </a:p>
          <a:p>
            <a:pPr marL="457200" indent="-457200" algn="l">
              <a:buAutoNum type="arabicParenR"/>
            </a:pPr>
            <a:r>
              <a:rPr lang="en-US" sz="2000" dirty="0"/>
              <a:t>Managing Change; Getting to a Data-Driven Culture (199 – 220; 21 slides)  </a:t>
            </a:r>
          </a:p>
        </p:txBody>
      </p:sp>
      <p:sp>
        <p:nvSpPr>
          <p:cNvPr id="4" name="TextBox 3">
            <a:extLst>
              <a:ext uri="{FF2B5EF4-FFF2-40B4-BE49-F238E27FC236}">
                <a16:creationId xmlns:a16="http://schemas.microsoft.com/office/drawing/2014/main" id="{4BBB072C-354E-4724-BCD4-0C95849D397D}"/>
              </a:ext>
            </a:extLst>
          </p:cNvPr>
          <p:cNvSpPr txBox="1"/>
          <p:nvPr/>
        </p:nvSpPr>
        <p:spPr>
          <a:xfrm>
            <a:off x="8211882" y="2690336"/>
            <a:ext cx="3312040" cy="1477328"/>
          </a:xfrm>
          <a:prstGeom prst="rect">
            <a:avLst/>
          </a:prstGeom>
          <a:solidFill>
            <a:srgbClr val="92D050"/>
          </a:solidFill>
        </p:spPr>
        <p:txBody>
          <a:bodyPr wrap="square" rtlCol="0">
            <a:spAutoFit/>
          </a:bodyPr>
          <a:lstStyle/>
          <a:p>
            <a:r>
              <a:rPr lang="en-US" b="1" dirty="0"/>
              <a:t>* All parties are welcome</a:t>
            </a:r>
          </a:p>
          <a:p>
            <a:r>
              <a:rPr lang="en-US" b="1" dirty="0"/>
              <a:t> to cherry-pick the slides </a:t>
            </a:r>
          </a:p>
          <a:p>
            <a:r>
              <a:rPr lang="en-US" b="1" dirty="0"/>
              <a:t>to create a customized webinar.</a:t>
            </a:r>
          </a:p>
          <a:p>
            <a:r>
              <a:rPr lang="en-US" b="1" dirty="0"/>
              <a:t>Request deck(s) to:</a:t>
            </a:r>
          </a:p>
          <a:p>
            <a:r>
              <a:rPr lang="en-US" b="1" dirty="0">
                <a:hlinkClick r:id="rId2"/>
              </a:rPr>
              <a:t>bruce@merrifield.com</a:t>
            </a:r>
            <a:r>
              <a:rPr lang="en-US" b="1" dirty="0"/>
              <a:t>  </a:t>
            </a:r>
          </a:p>
        </p:txBody>
      </p:sp>
    </p:spTree>
    <p:extLst>
      <p:ext uri="{BB962C8B-B14F-4D97-AF65-F5344CB8AC3E}">
        <p14:creationId xmlns:p14="http://schemas.microsoft.com/office/powerpoint/2010/main" val="3546968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334692"/>
            <a:ext cx="9211733" cy="531812"/>
          </a:xfrm>
        </p:spPr>
        <p:txBody>
          <a:bodyPr>
            <a:normAutofit fontScale="90000"/>
          </a:bodyPr>
          <a:lstStyle/>
          <a:p>
            <a:pPr algn="l"/>
            <a:r>
              <a:rPr lang="en-US" dirty="0"/>
              <a:t>             (1) </a:t>
            </a:r>
            <a:r>
              <a:rPr lang="en-US" b="1" dirty="0"/>
              <a:t>Enterprise Team-Selling Process    </a:t>
            </a:r>
            <a:br>
              <a:rPr lang="en-US" dirty="0"/>
            </a:br>
            <a:endParaRPr lang="en-US" sz="3600" u="sng" dirty="0"/>
          </a:p>
        </p:txBody>
      </p:sp>
      <p:sp>
        <p:nvSpPr>
          <p:cNvPr id="5" name="Content Placeholder 4"/>
          <p:cNvSpPr>
            <a:spLocks noGrp="1"/>
          </p:cNvSpPr>
          <p:nvPr>
            <p:ph sz="half" idx="1"/>
          </p:nvPr>
        </p:nvSpPr>
        <p:spPr/>
        <p:txBody>
          <a:bodyPr>
            <a:normAutofit/>
          </a:bodyPr>
          <a:lstStyle/>
          <a:p>
            <a:pPr marL="514350" indent="-514350">
              <a:buFont typeface="+mj-lt"/>
              <a:buAutoNum type="arabicPeriod"/>
            </a:pPr>
            <a:r>
              <a:rPr lang="en-US" sz="2400" dirty="0"/>
              <a:t>Qualify Criteria</a:t>
            </a:r>
          </a:p>
          <a:p>
            <a:pPr marL="514350" indent="-514350">
              <a:buFont typeface="+mj-lt"/>
              <a:buAutoNum type="arabicPeriod"/>
            </a:pPr>
            <a:r>
              <a:rPr lang="en-US" sz="2400" dirty="0"/>
              <a:t>Cultivate/Foothold/Or Not!</a:t>
            </a:r>
          </a:p>
          <a:p>
            <a:pPr marL="514350" indent="-514350">
              <a:buFont typeface="+mj-lt"/>
              <a:buAutoNum type="arabicPeriod"/>
            </a:pPr>
            <a:r>
              <a:rPr lang="en-US" sz="2400" dirty="0"/>
              <a:t>Pitch doing: Audit, Tune-Up</a:t>
            </a:r>
          </a:p>
          <a:p>
            <a:pPr marL="514350" indent="-514350">
              <a:buFont typeface="+mj-lt"/>
              <a:buAutoNum type="arabicPeriod"/>
            </a:pPr>
            <a:r>
              <a:rPr lang="en-US" sz="2400" dirty="0"/>
              <a:t>Analysis </a:t>
            </a:r>
          </a:p>
          <a:p>
            <a:pPr marL="514350" indent="-514350">
              <a:buFont typeface="+mj-lt"/>
              <a:buAutoNum type="arabicPeriod"/>
            </a:pPr>
            <a:r>
              <a:rPr lang="en-US" sz="2400" dirty="0"/>
              <a:t>Proposal; upfront asks.</a:t>
            </a:r>
          </a:p>
          <a:p>
            <a:pPr marL="514350" indent="-514350">
              <a:buFont typeface="+mj-lt"/>
              <a:buAutoNum type="arabicPeriod"/>
            </a:pPr>
            <a:r>
              <a:rPr lang="en-US" sz="2400" dirty="0"/>
              <a:t>Install</a:t>
            </a:r>
          </a:p>
          <a:p>
            <a:pPr marL="514350" indent="-514350">
              <a:buFont typeface="+mj-lt"/>
              <a:buAutoNum type="arabicPeriod"/>
            </a:pPr>
            <a:r>
              <a:rPr lang="en-US" sz="2400" dirty="0"/>
              <a:t>Measure, improve, adapt</a:t>
            </a:r>
          </a:p>
          <a:p>
            <a:pPr marL="514350" indent="-514350">
              <a:buFont typeface="+mj-lt"/>
              <a:buAutoNum type="arabicPeriod"/>
            </a:pPr>
            <a:r>
              <a:rPr lang="en-US" sz="2400" dirty="0"/>
              <a:t>Maintain, expand (Cust. Centric!)</a:t>
            </a:r>
          </a:p>
          <a:p>
            <a:pPr marL="514350" indent="-514350">
              <a:buFont typeface="+mj-lt"/>
              <a:buAutoNum type="arabicPeriod"/>
            </a:pPr>
            <a:r>
              <a:rPr lang="en-US" sz="2400" dirty="0"/>
              <a:t>In/Outside Testimonials</a:t>
            </a:r>
          </a:p>
        </p:txBody>
      </p:sp>
      <p:sp>
        <p:nvSpPr>
          <p:cNvPr id="6" name="Content Placeholder 5"/>
          <p:cNvSpPr>
            <a:spLocks noGrp="1"/>
          </p:cNvSpPr>
          <p:nvPr>
            <p:ph sz="half" idx="2"/>
          </p:nvPr>
        </p:nvSpPr>
        <p:spPr/>
        <p:txBody>
          <a:bodyPr>
            <a:normAutofit/>
          </a:bodyPr>
          <a:lstStyle/>
          <a:p>
            <a:pPr marL="514350" indent="-514350">
              <a:buFont typeface="+mj-lt"/>
              <a:buAutoNum type="arabicPeriod"/>
            </a:pPr>
            <a:r>
              <a:rPr lang="en-US" sz="2400" dirty="0"/>
              <a:t>Team Analysts </a:t>
            </a:r>
          </a:p>
          <a:p>
            <a:pPr marL="514350" indent="-514350">
              <a:buFont typeface="+mj-lt"/>
              <a:buAutoNum type="arabicPeriod"/>
            </a:pPr>
            <a:r>
              <a:rPr lang="en-US" sz="2400" dirty="0"/>
              <a:t>Acct. Cracker/Hunter* (CEO/You)</a:t>
            </a:r>
          </a:p>
          <a:p>
            <a:pPr marL="514350" indent="-514350">
              <a:buFont typeface="+mj-lt"/>
              <a:buAutoNum type="arabicPeriod"/>
            </a:pPr>
            <a:r>
              <a:rPr lang="en-US" sz="2400" b="1" i="1" u="sng" dirty="0">
                <a:solidFill>
                  <a:srgbClr val="7030A0"/>
                </a:solidFill>
              </a:rPr>
              <a:t>VP SC Solutions</a:t>
            </a:r>
          </a:p>
          <a:p>
            <a:pPr marL="514350" indent="-514350">
              <a:buFont typeface="+mj-lt"/>
              <a:buAutoNum type="arabicPeriod"/>
            </a:pPr>
            <a:r>
              <a:rPr lang="en-US" sz="2400" dirty="0"/>
              <a:t>Team Analysts </a:t>
            </a:r>
          </a:p>
          <a:p>
            <a:pPr marL="514350" indent="-514350">
              <a:buFont typeface="+mj-lt"/>
              <a:buAutoNum type="arabicPeriod"/>
            </a:pPr>
            <a:r>
              <a:rPr lang="en-US" sz="2400" dirty="0"/>
              <a:t>VP SC Solutions</a:t>
            </a:r>
          </a:p>
          <a:p>
            <a:pPr marL="514350" indent="-514350">
              <a:buFont typeface="+mj-lt"/>
              <a:buAutoNum type="arabicPeriod"/>
            </a:pPr>
            <a:r>
              <a:rPr lang="en-US" sz="2400" b="1" i="1" dirty="0"/>
              <a:t>CA.-Closet, SWAT Team </a:t>
            </a:r>
          </a:p>
          <a:p>
            <a:pPr marL="514350" indent="-514350">
              <a:buFont typeface="+mj-lt"/>
              <a:buAutoNum type="arabicPeriod"/>
            </a:pPr>
            <a:r>
              <a:rPr lang="en-US" sz="2400" dirty="0"/>
              <a:t>Sales Rep (Hunter)</a:t>
            </a:r>
          </a:p>
          <a:p>
            <a:pPr marL="514350" indent="-514350">
              <a:buFont typeface="+mj-lt"/>
              <a:buAutoNum type="arabicPeriod"/>
            </a:pPr>
            <a:r>
              <a:rPr lang="en-US" sz="2400" dirty="0"/>
              <a:t>Hunter </a:t>
            </a:r>
            <a:r>
              <a:rPr lang="en-US" sz="2400" dirty="0">
                <a:sym typeface="Wingdings" panose="05000000000000000000" pitchFamily="2" charset="2"/>
              </a:rPr>
              <a:t> Maintainer </a:t>
            </a:r>
          </a:p>
          <a:p>
            <a:pPr marL="514350" indent="-514350">
              <a:buFont typeface="+mj-lt"/>
              <a:buAutoNum type="arabicPeriod"/>
            </a:pPr>
            <a:r>
              <a:rPr lang="en-US" sz="2400" dirty="0">
                <a:sym typeface="Wingdings" panose="05000000000000000000" pitchFamily="2" charset="2"/>
              </a:rPr>
              <a:t>VP SC Solutions</a:t>
            </a:r>
            <a:endParaRPr lang="en-US" sz="2400" dirty="0"/>
          </a:p>
        </p:txBody>
      </p:sp>
      <p:sp>
        <p:nvSpPr>
          <p:cNvPr id="7" name="TextBox 6"/>
          <p:cNvSpPr txBox="1"/>
          <p:nvPr/>
        </p:nvSpPr>
        <p:spPr>
          <a:xfrm flipH="1">
            <a:off x="838200" y="6329264"/>
            <a:ext cx="4023360" cy="430887"/>
          </a:xfrm>
          <a:prstGeom prst="rect">
            <a:avLst/>
          </a:prstGeom>
          <a:noFill/>
        </p:spPr>
        <p:txBody>
          <a:bodyPr wrap="square" rtlCol="0">
            <a:spAutoFit/>
          </a:bodyPr>
          <a:lstStyle/>
          <a:p>
            <a:r>
              <a:rPr lang="en-US" sz="2200" b="1" dirty="0"/>
              <a:t>* See Ex 59 at Merrifield.com </a:t>
            </a:r>
          </a:p>
        </p:txBody>
      </p:sp>
      <p:sp>
        <p:nvSpPr>
          <p:cNvPr id="2" name="TextBox 1"/>
          <p:cNvSpPr txBox="1"/>
          <p:nvPr/>
        </p:nvSpPr>
        <p:spPr>
          <a:xfrm>
            <a:off x="6019800" y="5898376"/>
            <a:ext cx="6019800" cy="830997"/>
          </a:xfrm>
          <a:prstGeom prst="rect">
            <a:avLst/>
          </a:prstGeom>
          <a:noFill/>
        </p:spPr>
        <p:txBody>
          <a:bodyPr wrap="square" rtlCol="0">
            <a:spAutoFit/>
          </a:bodyPr>
          <a:lstStyle/>
          <a:p>
            <a:r>
              <a:rPr lang="en-US" sz="1600" b="1" dirty="0"/>
              <a:t>*Most Reps are neither hunters or maintainers.</a:t>
            </a:r>
          </a:p>
          <a:p>
            <a:r>
              <a:rPr lang="en-US" sz="1600" b="1" dirty="0"/>
              <a:t>Will they step up or not? Change pay on an account-by-account basis? </a:t>
            </a:r>
          </a:p>
        </p:txBody>
      </p:sp>
      <p:sp>
        <p:nvSpPr>
          <p:cNvPr id="8" name="Rectangle 7"/>
          <p:cNvSpPr/>
          <p:nvPr/>
        </p:nvSpPr>
        <p:spPr>
          <a:xfrm>
            <a:off x="838200" y="984458"/>
            <a:ext cx="8731102" cy="584775"/>
          </a:xfrm>
          <a:prstGeom prst="rect">
            <a:avLst/>
          </a:prstGeom>
        </p:spPr>
        <p:txBody>
          <a:bodyPr wrap="square">
            <a:spAutoFit/>
          </a:bodyPr>
          <a:lstStyle/>
          <a:p>
            <a:r>
              <a:rPr lang="en-US" sz="3200" b="1" u="sng" dirty="0"/>
              <a:t>Process Steps</a:t>
            </a:r>
            <a:r>
              <a:rPr lang="en-US" sz="3200" b="1" dirty="0"/>
              <a:t>*                               </a:t>
            </a:r>
            <a:r>
              <a:rPr lang="en-US" sz="3200" b="1" u="sng" dirty="0"/>
              <a:t>Specialists/Skills</a:t>
            </a:r>
            <a:endParaRPr lang="en-US" sz="3200" b="1" dirty="0"/>
          </a:p>
        </p:txBody>
      </p:sp>
      <p:sp>
        <p:nvSpPr>
          <p:cNvPr id="9" name="TextBox 8"/>
          <p:cNvSpPr txBox="1"/>
          <p:nvPr/>
        </p:nvSpPr>
        <p:spPr>
          <a:xfrm>
            <a:off x="5283200" y="5898376"/>
            <a:ext cx="7342494" cy="646331"/>
          </a:xfrm>
          <a:prstGeom prst="rect">
            <a:avLst/>
          </a:prstGeom>
          <a:noFill/>
        </p:spPr>
        <p:txBody>
          <a:bodyPr wrap="square" rtlCol="0">
            <a:spAutoFit/>
          </a:bodyPr>
          <a:lstStyle/>
          <a:p>
            <a:br>
              <a:rPr lang="en-US" dirty="0"/>
            </a:br>
            <a:endParaRPr lang="en-US" dirty="0"/>
          </a:p>
        </p:txBody>
      </p:sp>
    </p:spTree>
    <p:extLst>
      <p:ext uri="{BB962C8B-B14F-4D97-AF65-F5344CB8AC3E}">
        <p14:creationId xmlns:p14="http://schemas.microsoft.com/office/powerpoint/2010/main" val="236833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911E-AF83-4857-8A20-D3039BB52E0E}"/>
              </a:ext>
            </a:extLst>
          </p:cNvPr>
          <p:cNvSpPr>
            <a:spLocks noGrp="1"/>
          </p:cNvSpPr>
          <p:nvPr>
            <p:ph type="title"/>
          </p:nvPr>
        </p:nvSpPr>
        <p:spPr/>
        <p:txBody>
          <a:bodyPr/>
          <a:lstStyle/>
          <a:p>
            <a:r>
              <a:rPr lang="en-US" dirty="0"/>
              <a:t>(2) Strategic Supplier Questions</a:t>
            </a:r>
          </a:p>
        </p:txBody>
      </p:sp>
      <p:sp>
        <p:nvSpPr>
          <p:cNvPr id="3" name="Content Placeholder 2">
            <a:extLst>
              <a:ext uri="{FF2B5EF4-FFF2-40B4-BE49-F238E27FC236}">
                <a16:creationId xmlns:a16="http://schemas.microsoft.com/office/drawing/2014/main" id="{DB39D8BD-45EE-466F-8F83-E18147335A44}"/>
              </a:ext>
            </a:extLst>
          </p:cNvPr>
          <p:cNvSpPr>
            <a:spLocks noGrp="1"/>
          </p:cNvSpPr>
          <p:nvPr>
            <p:ph idx="1"/>
          </p:nvPr>
        </p:nvSpPr>
        <p:spPr/>
        <p:txBody>
          <a:bodyPr/>
          <a:lstStyle/>
          <a:p>
            <a:r>
              <a:rPr lang="en-US" dirty="0"/>
              <a:t>Approx. percent of category spend to each (category) supplier?</a:t>
            </a:r>
          </a:p>
          <a:p>
            <a:r>
              <a:rPr lang="en-US" dirty="0"/>
              <a:t>(Economic, objective) Reasons for the allocations?</a:t>
            </a:r>
          </a:p>
          <a:p>
            <a:r>
              <a:rPr lang="en-US" dirty="0"/>
              <a:t>How long have the allocations been in place? </a:t>
            </a:r>
          </a:p>
          <a:p>
            <a:r>
              <a:rPr lang="en-US" dirty="0"/>
              <a:t>Have allocations shifted for any specific reasons?</a:t>
            </a:r>
          </a:p>
          <a:p>
            <a:r>
              <a:rPr lang="en-US" dirty="0"/>
              <a:t> What strategic supplier ideals might you wish for? </a:t>
            </a:r>
          </a:p>
          <a:p>
            <a:pPr lvl="1"/>
            <a:r>
              <a:rPr lang="en-US" dirty="0"/>
              <a:t>Removing all restraints: the ideal, imaginary, total-buy/use/</a:t>
            </a:r>
            <a:r>
              <a:rPr lang="en-US" dirty="0" err="1"/>
              <a:t>etc</a:t>
            </a:r>
            <a:r>
              <a:rPr lang="en-US" dirty="0"/>
              <a:t> process? </a:t>
            </a:r>
          </a:p>
          <a:p>
            <a:pPr lvl="1"/>
            <a:r>
              <a:rPr lang="en-US" dirty="0"/>
              <a:t>How to try some quick experiments? Minimum viable solution? </a:t>
            </a:r>
          </a:p>
        </p:txBody>
      </p:sp>
      <p:sp>
        <p:nvSpPr>
          <p:cNvPr id="4" name="TextBox 3">
            <a:extLst>
              <a:ext uri="{FF2B5EF4-FFF2-40B4-BE49-F238E27FC236}">
                <a16:creationId xmlns:a16="http://schemas.microsoft.com/office/drawing/2014/main" id="{E81F28D0-8A83-4C0E-AE29-F4657BA49650}"/>
              </a:ext>
            </a:extLst>
          </p:cNvPr>
          <p:cNvSpPr txBox="1"/>
          <p:nvPr/>
        </p:nvSpPr>
        <p:spPr>
          <a:xfrm>
            <a:off x="956045" y="5592188"/>
            <a:ext cx="10218774" cy="584775"/>
          </a:xfrm>
          <a:prstGeom prst="rect">
            <a:avLst/>
          </a:prstGeom>
          <a:noFill/>
        </p:spPr>
        <p:txBody>
          <a:bodyPr wrap="square" rtlCol="0">
            <a:spAutoFit/>
          </a:bodyPr>
          <a:lstStyle/>
          <a:p>
            <a:r>
              <a:rPr lang="en-US" sz="3200" b="1" i="1" dirty="0">
                <a:solidFill>
                  <a:srgbClr val="C00000"/>
                </a:solidFill>
              </a:rPr>
              <a:t>Confirm that they are rational buyers v emotional, greased </a:t>
            </a:r>
          </a:p>
        </p:txBody>
      </p:sp>
    </p:spTree>
    <p:extLst>
      <p:ext uri="{BB962C8B-B14F-4D97-AF65-F5344CB8AC3E}">
        <p14:creationId xmlns:p14="http://schemas.microsoft.com/office/powerpoint/2010/main" val="2620947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07FD1-0599-4139-AE4C-D9E03CECDD5A}"/>
              </a:ext>
            </a:extLst>
          </p:cNvPr>
          <p:cNvSpPr>
            <a:spLocks noGrp="1"/>
          </p:cNvSpPr>
          <p:nvPr>
            <p:ph type="title"/>
          </p:nvPr>
        </p:nvSpPr>
        <p:spPr/>
        <p:txBody>
          <a:bodyPr/>
          <a:lstStyle/>
          <a:p>
            <a:r>
              <a:rPr lang="en-US" dirty="0"/>
              <a:t>(3) Dome Selling (and Research)</a:t>
            </a:r>
          </a:p>
        </p:txBody>
      </p:sp>
      <p:sp>
        <p:nvSpPr>
          <p:cNvPr id="3" name="Content Placeholder 2">
            <a:extLst>
              <a:ext uri="{FF2B5EF4-FFF2-40B4-BE49-F238E27FC236}">
                <a16:creationId xmlns:a16="http://schemas.microsoft.com/office/drawing/2014/main" id="{8E928226-9CA2-4799-A717-DD854CD80F55}"/>
              </a:ext>
            </a:extLst>
          </p:cNvPr>
          <p:cNvSpPr>
            <a:spLocks noGrp="1"/>
          </p:cNvSpPr>
          <p:nvPr>
            <p:ph idx="1"/>
          </p:nvPr>
        </p:nvSpPr>
        <p:spPr/>
        <p:txBody>
          <a:bodyPr>
            <a:normAutofit/>
          </a:bodyPr>
          <a:lstStyle/>
          <a:p>
            <a:r>
              <a:rPr lang="en-US" dirty="0"/>
              <a:t>Follow goods, paperwork, info-exchanges, etc. throughout</a:t>
            </a:r>
          </a:p>
          <a:p>
            <a:pPr lvl="1"/>
            <a:r>
              <a:rPr lang="en-US" dirty="0"/>
              <a:t>Looking for: pain, delays, silo political/metric needs, inefficiencies</a:t>
            </a:r>
          </a:p>
          <a:p>
            <a:pPr lvl="1"/>
            <a:r>
              <a:rPr lang="en-US" dirty="0"/>
              <a:t>Weeds collect between the silos (9-15 weeks for MRO needs!) </a:t>
            </a:r>
          </a:p>
          <a:p>
            <a:pPr lvl="1"/>
            <a:r>
              <a:rPr lang="en-US" dirty="0"/>
              <a:t>You are Experts on best practices for total procurement/use of your goods  </a:t>
            </a:r>
          </a:p>
          <a:p>
            <a:r>
              <a:rPr lang="en-US" dirty="0"/>
              <a:t>Look for direct (potential) favor exchanges with influences</a:t>
            </a:r>
          </a:p>
          <a:p>
            <a:r>
              <a:rPr lang="en-US" dirty="0"/>
              <a:t>Document better ROI math. Proposal PA can’t sign off on</a:t>
            </a:r>
          </a:p>
          <a:p>
            <a:r>
              <a:rPr lang="en-US" dirty="0"/>
              <a:t>Triggers: summit meeting at which PA is a hero with job security</a:t>
            </a:r>
          </a:p>
          <a:p>
            <a:r>
              <a:rPr lang="en-US" dirty="0"/>
              <a:t>And, testimonials (9</a:t>
            </a:r>
            <a:r>
              <a:rPr lang="en-US" baseline="30000" dirty="0"/>
              <a:t>th</a:t>
            </a:r>
            <a:r>
              <a:rPr lang="en-US" dirty="0"/>
              <a:t> step)! To keep contract and for references. </a:t>
            </a:r>
          </a:p>
        </p:txBody>
      </p:sp>
    </p:spTree>
    <p:extLst>
      <p:ext uri="{BB962C8B-B14F-4D97-AF65-F5344CB8AC3E}">
        <p14:creationId xmlns:p14="http://schemas.microsoft.com/office/powerpoint/2010/main" val="3352760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BEE82-663D-4D88-AAB6-F5AC6EA9B33A}"/>
              </a:ext>
            </a:extLst>
          </p:cNvPr>
          <p:cNvSpPr>
            <a:spLocks noGrp="1"/>
          </p:cNvSpPr>
          <p:nvPr>
            <p:ph type="title"/>
          </p:nvPr>
        </p:nvSpPr>
        <p:spPr/>
        <p:txBody>
          <a:bodyPr/>
          <a:lstStyle/>
          <a:p>
            <a:r>
              <a:rPr lang="en-US" dirty="0"/>
              <a:t>(4) Project Manager: An </a:t>
            </a:r>
            <a:r>
              <a:rPr lang="en-US" i="1" dirty="0">
                <a:solidFill>
                  <a:srgbClr val="C00000"/>
                </a:solidFill>
              </a:rPr>
              <a:t>Intrapreneurial 10</a:t>
            </a:r>
          </a:p>
        </p:txBody>
      </p:sp>
      <p:sp>
        <p:nvSpPr>
          <p:cNvPr id="3" name="Content Placeholder 2">
            <a:extLst>
              <a:ext uri="{FF2B5EF4-FFF2-40B4-BE49-F238E27FC236}">
                <a16:creationId xmlns:a16="http://schemas.microsoft.com/office/drawing/2014/main" id="{7C4D82BF-6383-480E-A9A1-E8A65ECCCD4F}"/>
              </a:ext>
            </a:extLst>
          </p:cNvPr>
          <p:cNvSpPr>
            <a:spLocks noGrp="1"/>
          </p:cNvSpPr>
          <p:nvPr>
            <p:ph idx="1"/>
          </p:nvPr>
        </p:nvSpPr>
        <p:spPr/>
        <p:txBody>
          <a:bodyPr>
            <a:normAutofit lnSpcReduction="10000"/>
          </a:bodyPr>
          <a:lstStyle/>
          <a:p>
            <a:r>
              <a:rPr lang="en-US" dirty="0"/>
              <a:t>Big Buyer surveys forever: “90% of reps are a waste of time”</a:t>
            </a:r>
          </a:p>
          <a:p>
            <a:r>
              <a:rPr lang="en-US" dirty="0"/>
              <a:t>Attributes of the other 10%:</a:t>
            </a:r>
          </a:p>
          <a:p>
            <a:pPr lvl="1"/>
            <a:r>
              <a:rPr lang="en-US" dirty="0"/>
              <a:t>Punctual, fast-responding</a:t>
            </a:r>
          </a:p>
          <a:p>
            <a:pPr lvl="1"/>
            <a:r>
              <a:rPr lang="en-US" dirty="0"/>
              <a:t>Curiously, compellingly informed and prescient</a:t>
            </a:r>
          </a:p>
          <a:p>
            <a:pPr lvl="2"/>
            <a:r>
              <a:rPr lang="en-US" dirty="0"/>
              <a:t>Already know “my needs and pain”. See new ones for me. </a:t>
            </a:r>
          </a:p>
          <a:p>
            <a:pPr lvl="2"/>
            <a:r>
              <a:rPr lang="en-US" dirty="0"/>
              <a:t>Make me think</a:t>
            </a:r>
          </a:p>
          <a:p>
            <a:pPr lvl="2"/>
            <a:r>
              <a:rPr lang="en-US" dirty="0"/>
              <a:t>First with important, new information </a:t>
            </a:r>
          </a:p>
          <a:p>
            <a:pPr lvl="1"/>
            <a:r>
              <a:rPr lang="en-US" dirty="0"/>
              <a:t>Solve my (silo) problems creatively + Next-level, all-win</a:t>
            </a:r>
          </a:p>
          <a:p>
            <a:pPr lvl="1"/>
            <a:r>
              <a:rPr lang="en-US" dirty="0"/>
              <a:t>Likable </a:t>
            </a:r>
          </a:p>
          <a:p>
            <a:pPr lvl="1"/>
            <a:r>
              <a:rPr lang="en-US" dirty="0"/>
              <a:t>Or, opposites of adjectives for “time-wasting reps”. </a:t>
            </a:r>
          </a:p>
          <a:p>
            <a:r>
              <a:rPr lang="en-US" dirty="0"/>
              <a:t>Can see and successfully seize “lucky portholes” </a:t>
            </a:r>
          </a:p>
          <a:p>
            <a:pPr marL="457200" lvl="1" indent="0">
              <a:buNone/>
            </a:pPr>
            <a:endParaRPr lang="en-US" dirty="0"/>
          </a:p>
        </p:txBody>
      </p:sp>
    </p:spTree>
    <p:extLst>
      <p:ext uri="{BB962C8B-B14F-4D97-AF65-F5344CB8AC3E}">
        <p14:creationId xmlns:p14="http://schemas.microsoft.com/office/powerpoint/2010/main" val="1350024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2FAF4-8BFE-42A5-B888-010A0662B154}"/>
              </a:ext>
            </a:extLst>
          </p:cNvPr>
          <p:cNvSpPr>
            <a:spLocks noGrp="1"/>
          </p:cNvSpPr>
          <p:nvPr>
            <p:ph type="title"/>
          </p:nvPr>
        </p:nvSpPr>
        <p:spPr/>
        <p:txBody>
          <a:bodyPr/>
          <a:lstStyle/>
          <a:p>
            <a:r>
              <a:rPr lang="en-US" dirty="0"/>
              <a:t>(4) Lucky Portholes?</a:t>
            </a:r>
          </a:p>
        </p:txBody>
      </p:sp>
      <p:sp>
        <p:nvSpPr>
          <p:cNvPr id="3" name="Content Placeholder 2">
            <a:extLst>
              <a:ext uri="{FF2B5EF4-FFF2-40B4-BE49-F238E27FC236}">
                <a16:creationId xmlns:a16="http://schemas.microsoft.com/office/drawing/2014/main" id="{845E172C-6727-4A5C-B800-E406614317B5}"/>
              </a:ext>
            </a:extLst>
          </p:cNvPr>
          <p:cNvSpPr>
            <a:spLocks noGrp="1"/>
          </p:cNvSpPr>
          <p:nvPr>
            <p:ph idx="1"/>
          </p:nvPr>
        </p:nvSpPr>
        <p:spPr/>
        <p:txBody>
          <a:bodyPr/>
          <a:lstStyle/>
          <a:p>
            <a:r>
              <a:rPr lang="en-US" dirty="0"/>
              <a:t>You try everything and hit a wall. </a:t>
            </a:r>
          </a:p>
          <a:p>
            <a:pPr lvl="1"/>
            <a:r>
              <a:rPr lang="en-US" dirty="0"/>
              <a:t>No way over, under or around</a:t>
            </a:r>
          </a:p>
          <a:p>
            <a:pPr lvl="1"/>
            <a:r>
              <a:rPr lang="en-US" dirty="0"/>
              <a:t>Then, a hole opens temporarily </a:t>
            </a:r>
          </a:p>
          <a:p>
            <a:pPr lvl="1"/>
            <a:r>
              <a:rPr lang="en-US" dirty="0"/>
              <a:t>Why? Some (indirect) planted seed sprouts; or, environment change/need</a:t>
            </a:r>
          </a:p>
          <a:p>
            <a:r>
              <a:rPr lang="en-US" dirty="0"/>
              <a:t>But, who will:</a:t>
            </a:r>
          </a:p>
          <a:p>
            <a:pPr lvl="1"/>
            <a:r>
              <a:rPr lang="en-US" dirty="0"/>
              <a:t>Increase the odds that holes will appear</a:t>
            </a:r>
          </a:p>
          <a:p>
            <a:pPr lvl="1"/>
            <a:r>
              <a:rPr lang="en-US" dirty="0"/>
              <a:t>Anticipate and see it when it opens</a:t>
            </a:r>
          </a:p>
          <a:p>
            <a:pPr lvl="1"/>
            <a:r>
              <a:rPr lang="en-US" dirty="0"/>
              <a:t>Have - credibility, trust and abilities - to jump through it</a:t>
            </a:r>
          </a:p>
          <a:p>
            <a:pPr lvl="1"/>
            <a:r>
              <a:rPr lang="en-US" dirty="0"/>
              <a:t>Crank resources to whatever it takes to permanently secure</a:t>
            </a:r>
          </a:p>
          <a:p>
            <a:r>
              <a:rPr lang="en-US" dirty="0"/>
              <a:t>Caterpillar Tractor: 18 months + 2 yrs. FedEx: 1 week  </a:t>
            </a:r>
          </a:p>
          <a:p>
            <a:pPr lvl="1"/>
            <a:endParaRPr lang="en-US" dirty="0"/>
          </a:p>
        </p:txBody>
      </p:sp>
      <p:pic>
        <p:nvPicPr>
          <p:cNvPr id="9" name="Picture 8" descr="A picture containing building, brick, sitting, white&#10;&#10;Description automatically generated">
            <a:extLst>
              <a:ext uri="{FF2B5EF4-FFF2-40B4-BE49-F238E27FC236}">
                <a16:creationId xmlns:a16="http://schemas.microsoft.com/office/drawing/2014/main" id="{DD8608A6-2B96-48B1-BD93-7F4A43D583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0217" y="3767699"/>
            <a:ext cx="2420435" cy="2409264"/>
          </a:xfrm>
          <a:prstGeom prst="rect">
            <a:avLst/>
          </a:prstGeom>
        </p:spPr>
      </p:pic>
    </p:spTree>
    <p:extLst>
      <p:ext uri="{BB962C8B-B14F-4D97-AF65-F5344CB8AC3E}">
        <p14:creationId xmlns:p14="http://schemas.microsoft.com/office/powerpoint/2010/main" val="2351791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CEO Audit Experiment</a:t>
            </a:r>
            <a:r>
              <a:rPr lang="en-US" dirty="0">
                <a:solidFill>
                  <a:srgbClr val="FF0000"/>
                </a:solidFill>
              </a:rPr>
              <a:t>*</a:t>
            </a:r>
            <a:r>
              <a:rPr lang="en-US" dirty="0"/>
              <a:t>: Systematize It!  </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u="sng" dirty="0"/>
              <a:t>Picks</a:t>
            </a:r>
            <a:r>
              <a:rPr lang="en-US" dirty="0"/>
              <a:t> friendliest, most profitable account ($150K profits)</a:t>
            </a:r>
          </a:p>
          <a:p>
            <a:pPr marL="514350" indent="-514350">
              <a:buFont typeface="+mj-lt"/>
              <a:buAutoNum type="arabicPeriod"/>
            </a:pPr>
            <a:r>
              <a:rPr lang="en-US" dirty="0"/>
              <a:t>Does Research:  </a:t>
            </a:r>
          </a:p>
          <a:p>
            <a:pPr marL="971550" lvl="1" indent="-514350">
              <a:buFont typeface="+mj-lt"/>
              <a:buAutoNum type="alphaLcPeriod"/>
            </a:pPr>
            <a:r>
              <a:rPr lang="en-US" dirty="0"/>
              <a:t>Buying statistics </a:t>
            </a:r>
            <a:r>
              <a:rPr lang="en-US" u="sng" dirty="0"/>
              <a:t>analysis</a:t>
            </a:r>
            <a:r>
              <a:rPr lang="en-US" dirty="0"/>
              <a:t> + Question Agenda </a:t>
            </a:r>
          </a:p>
          <a:p>
            <a:pPr marL="971550" lvl="1" indent="-514350">
              <a:buFont typeface="+mj-lt"/>
              <a:buAutoNum type="alphaLcPeriod"/>
            </a:pPr>
            <a:r>
              <a:rPr lang="en-US" u="sng" dirty="0"/>
              <a:t>Tour </a:t>
            </a:r>
            <a:r>
              <a:rPr lang="en-US" dirty="0"/>
              <a:t>to follow product/paper thru the account</a:t>
            </a:r>
          </a:p>
          <a:p>
            <a:pPr marL="971550" lvl="1" indent="-514350">
              <a:buFont typeface="+mj-lt"/>
              <a:buAutoNum type="alphaLcPeriod"/>
            </a:pPr>
            <a:r>
              <a:rPr lang="en-US" dirty="0"/>
              <a:t>Finds: “weeds between the silos” </a:t>
            </a:r>
            <a:r>
              <a:rPr lang="en-US" i="1" u="sng" dirty="0"/>
              <a:t>plus potential sales  </a:t>
            </a:r>
          </a:p>
          <a:p>
            <a:pPr marL="971550" lvl="1" indent="-514350">
              <a:buFont typeface="+mj-lt"/>
              <a:buAutoNum type="alphaLcPeriod"/>
            </a:pPr>
            <a:r>
              <a:rPr lang="en-US" dirty="0"/>
              <a:t>Creates </a:t>
            </a:r>
            <a:r>
              <a:rPr lang="en-US" u="sng" dirty="0"/>
              <a:t>punch list of fixes </a:t>
            </a:r>
            <a:r>
              <a:rPr lang="en-US" dirty="0"/>
              <a:t>for inefficiencies</a:t>
            </a:r>
          </a:p>
          <a:p>
            <a:pPr marL="514350" indent="-514350">
              <a:buFont typeface="+mj-lt"/>
              <a:buAutoNum type="arabicPeriod"/>
            </a:pPr>
            <a:r>
              <a:rPr lang="en-US" u="sng" dirty="0"/>
              <a:t>Impromptu Summit pitch:</a:t>
            </a:r>
            <a:r>
              <a:rPr lang="en-US" dirty="0"/>
              <a:t> do fixes for free (negotiable too)  </a:t>
            </a:r>
          </a:p>
          <a:p>
            <a:pPr marL="514350" indent="-514350">
              <a:buFont typeface="+mj-lt"/>
              <a:buAutoNum type="arabicPeriod"/>
            </a:pPr>
            <a:r>
              <a:rPr lang="en-US" u="sng" dirty="0"/>
              <a:t>Install</a:t>
            </a:r>
            <a:r>
              <a:rPr lang="en-US" dirty="0"/>
              <a:t> fixes for $10K (ex-budget). </a:t>
            </a:r>
            <a:r>
              <a:rPr lang="en-US" u="sng" dirty="0"/>
              <a:t>Measure, improve </a:t>
            </a:r>
            <a:r>
              <a:rPr lang="en-US" dirty="0"/>
              <a:t>and…</a:t>
            </a:r>
          </a:p>
          <a:p>
            <a:pPr marL="514350" indent="-514350">
              <a:buFont typeface="+mj-lt"/>
              <a:buAutoNum type="arabicPeriod"/>
            </a:pPr>
            <a:r>
              <a:rPr lang="en-US" dirty="0"/>
              <a:t>Boosts order-size 20% + 2X Sales. </a:t>
            </a:r>
            <a:r>
              <a:rPr lang="en-US" b="1" i="1" dirty="0"/>
              <a:t>$10K investment </a:t>
            </a:r>
            <a:r>
              <a:rPr lang="en-US" b="1" i="1" dirty="0">
                <a:sym typeface="Wingdings" panose="05000000000000000000" pitchFamily="2" charset="2"/>
              </a:rPr>
              <a:t> $300K++</a:t>
            </a:r>
          </a:p>
          <a:p>
            <a:pPr marL="514350" indent="-514350">
              <a:buAutoNum type="arabicPeriod" startAt="8"/>
            </a:pPr>
            <a:r>
              <a:rPr lang="en-US" dirty="0">
                <a:sym typeface="Wingdings" panose="05000000000000000000" pitchFamily="2" charset="2"/>
              </a:rPr>
              <a:t>FTEEs “too busy”? Solve: Minnow, Big Loser</a:t>
            </a:r>
          </a:p>
          <a:p>
            <a:pPr marL="0" indent="0">
              <a:buNone/>
            </a:pPr>
            <a:r>
              <a:rPr lang="en-US" sz="1900" dirty="0"/>
              <a:t>https://www.youtube.com/watch?v=0ESAXSLFgoQ&amp;list=PLYfUC2Vw2s2psBA70D2Ffyr1194EnJ17f&amp;index=33</a:t>
            </a:r>
          </a:p>
          <a:p>
            <a:pPr marL="971550" lvl="1" indent="-514350">
              <a:buFont typeface="+mj-lt"/>
              <a:buAutoNum type="alphaLcPeriod"/>
            </a:pPr>
            <a:endParaRPr lang="en-US" dirty="0"/>
          </a:p>
        </p:txBody>
      </p:sp>
      <p:sp>
        <p:nvSpPr>
          <p:cNvPr id="4" name="TextBox 3"/>
          <p:cNvSpPr txBox="1"/>
          <p:nvPr/>
        </p:nvSpPr>
        <p:spPr>
          <a:xfrm>
            <a:off x="9214155" y="2699767"/>
            <a:ext cx="1726804" cy="923330"/>
          </a:xfrm>
          <a:prstGeom prst="rect">
            <a:avLst/>
          </a:prstGeom>
          <a:solidFill>
            <a:srgbClr val="FFFF00"/>
          </a:solidFill>
        </p:spPr>
        <p:txBody>
          <a:bodyPr wrap="square" rtlCol="0">
            <a:spAutoFit/>
          </a:bodyPr>
          <a:lstStyle/>
          <a:p>
            <a:r>
              <a:rPr lang="en-US" dirty="0"/>
              <a:t>YT PL 9: 33-39</a:t>
            </a:r>
          </a:p>
          <a:p>
            <a:r>
              <a:rPr lang="en-US" dirty="0"/>
              <a:t>For More </a:t>
            </a:r>
          </a:p>
          <a:p>
            <a:r>
              <a:rPr lang="en-US" dirty="0"/>
              <a:t>Case Studies</a:t>
            </a:r>
          </a:p>
        </p:txBody>
      </p:sp>
      <p:sp>
        <p:nvSpPr>
          <p:cNvPr id="5" name="TextBox 4">
            <a:extLst>
              <a:ext uri="{FF2B5EF4-FFF2-40B4-BE49-F238E27FC236}">
                <a16:creationId xmlns:a16="http://schemas.microsoft.com/office/drawing/2014/main" id="{41D25F45-C969-4FC3-BA17-F861166E96C3}"/>
              </a:ext>
            </a:extLst>
          </p:cNvPr>
          <p:cNvSpPr txBox="1"/>
          <p:nvPr/>
        </p:nvSpPr>
        <p:spPr>
          <a:xfrm>
            <a:off x="838200" y="6258184"/>
            <a:ext cx="2330302" cy="369332"/>
          </a:xfrm>
          <a:prstGeom prst="rect">
            <a:avLst/>
          </a:prstGeom>
          <a:noFill/>
        </p:spPr>
        <p:txBody>
          <a:bodyPr wrap="square" rtlCol="0">
            <a:spAutoFit/>
          </a:bodyPr>
          <a:lstStyle/>
          <a:p>
            <a:r>
              <a:rPr lang="en-US" i="1" dirty="0">
                <a:solidFill>
                  <a:srgbClr val="FF0000"/>
                </a:solidFill>
              </a:rPr>
              <a:t>*Webinar #4; Play #2</a:t>
            </a:r>
          </a:p>
        </p:txBody>
      </p:sp>
    </p:spTree>
    <p:extLst>
      <p:ext uri="{BB962C8B-B14F-4D97-AF65-F5344CB8AC3E}">
        <p14:creationId xmlns:p14="http://schemas.microsoft.com/office/powerpoint/2010/main" val="3131495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a:extLst>
              <a:ext uri="{FF2B5EF4-FFF2-40B4-BE49-F238E27FC236}">
                <a16:creationId xmlns:a16="http://schemas.microsoft.com/office/drawing/2014/main" id="{784C81EF-2736-4670-B2CF-3F777BF0F96F}"/>
              </a:ext>
            </a:extLst>
          </p:cNvPr>
          <p:cNvSpPr>
            <a:spLocks noGrp="1" noChangeArrowheads="1"/>
          </p:cNvSpPr>
          <p:nvPr>
            <p:ph type="title"/>
          </p:nvPr>
        </p:nvSpPr>
        <p:spPr>
          <a:xfrm>
            <a:off x="1763713" y="228600"/>
            <a:ext cx="8636000" cy="533400"/>
          </a:xfrm>
        </p:spPr>
        <p:txBody>
          <a:bodyPr/>
          <a:lstStyle/>
          <a:p>
            <a:r>
              <a:rPr lang="en-US" altLang="en-US" sz="3000" dirty="0"/>
              <a:t>         </a:t>
            </a:r>
            <a:r>
              <a:rPr lang="en-US" altLang="en-US" sz="3000" b="1" dirty="0"/>
              <a:t>“HARD MATRIX” TOTAL-TEAM SUPPORT</a:t>
            </a:r>
          </a:p>
        </p:txBody>
      </p:sp>
      <p:sp>
        <p:nvSpPr>
          <p:cNvPr id="19461" name="Text Box 3">
            <a:extLst>
              <a:ext uri="{FF2B5EF4-FFF2-40B4-BE49-F238E27FC236}">
                <a16:creationId xmlns:a16="http://schemas.microsoft.com/office/drawing/2014/main" id="{4D1E809C-0080-4756-A158-903F930CA842}"/>
              </a:ext>
            </a:extLst>
          </p:cNvPr>
          <p:cNvSpPr txBox="1">
            <a:spLocks noChangeArrowheads="1"/>
          </p:cNvSpPr>
          <p:nvPr/>
        </p:nvSpPr>
        <p:spPr bwMode="auto">
          <a:xfrm>
            <a:off x="2349811" y="1036638"/>
            <a:ext cx="3021981"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400" b="1">
                <a:solidFill>
                  <a:schemeClr val="tx1"/>
                </a:solidFill>
                <a:latin typeface="Arial" panose="020B0604020202020204" pitchFamily="34" charset="0"/>
              </a:defRPr>
            </a:lvl1pPr>
            <a:lvl2pPr marL="742950" indent="-285750">
              <a:defRPr sz="3400" b="1">
                <a:solidFill>
                  <a:schemeClr val="tx1"/>
                </a:solidFill>
                <a:latin typeface="Arial" panose="020B0604020202020204" pitchFamily="34" charset="0"/>
              </a:defRPr>
            </a:lvl2pPr>
            <a:lvl3pPr marL="1143000" indent="-228600">
              <a:defRPr sz="3400" b="1">
                <a:solidFill>
                  <a:schemeClr val="tx1"/>
                </a:solidFill>
                <a:latin typeface="Arial" panose="020B0604020202020204" pitchFamily="34" charset="0"/>
              </a:defRPr>
            </a:lvl3pPr>
            <a:lvl4pPr marL="1600200" indent="-228600">
              <a:defRPr sz="3400" b="1">
                <a:solidFill>
                  <a:schemeClr val="tx1"/>
                </a:solidFill>
                <a:latin typeface="Arial" panose="020B0604020202020204" pitchFamily="34" charset="0"/>
              </a:defRPr>
            </a:lvl4pPr>
            <a:lvl5pPr marL="2057400" indent="-228600">
              <a:defRPr sz="3400" b="1">
                <a:solidFill>
                  <a:schemeClr val="tx1"/>
                </a:solidFill>
                <a:latin typeface="Arial" panose="020B0604020202020204" pitchFamily="34" charset="0"/>
              </a:defRPr>
            </a:lvl5pPr>
            <a:lvl6pPr marL="2514600" indent="-228600" eaLnBrk="0" fontAlgn="base" hangingPunct="0">
              <a:spcBef>
                <a:spcPct val="0"/>
              </a:spcBef>
              <a:spcAft>
                <a:spcPct val="0"/>
              </a:spcAft>
              <a:defRPr sz="3400" b="1">
                <a:solidFill>
                  <a:schemeClr val="tx1"/>
                </a:solidFill>
                <a:latin typeface="Arial" panose="020B0604020202020204" pitchFamily="34" charset="0"/>
              </a:defRPr>
            </a:lvl6pPr>
            <a:lvl7pPr marL="2971800" indent="-228600" eaLnBrk="0" fontAlgn="base" hangingPunct="0">
              <a:spcBef>
                <a:spcPct val="0"/>
              </a:spcBef>
              <a:spcAft>
                <a:spcPct val="0"/>
              </a:spcAft>
              <a:defRPr sz="3400" b="1">
                <a:solidFill>
                  <a:schemeClr val="tx1"/>
                </a:solidFill>
                <a:latin typeface="Arial" panose="020B0604020202020204" pitchFamily="34" charset="0"/>
              </a:defRPr>
            </a:lvl7pPr>
            <a:lvl8pPr marL="3429000" indent="-228600" eaLnBrk="0" fontAlgn="base" hangingPunct="0">
              <a:spcBef>
                <a:spcPct val="0"/>
              </a:spcBef>
              <a:spcAft>
                <a:spcPct val="0"/>
              </a:spcAft>
              <a:defRPr sz="3400" b="1">
                <a:solidFill>
                  <a:schemeClr val="tx1"/>
                </a:solidFill>
                <a:latin typeface="Arial" panose="020B0604020202020204" pitchFamily="34" charset="0"/>
              </a:defRPr>
            </a:lvl8pPr>
            <a:lvl9pPr marL="3886200" indent="-228600" eaLnBrk="0" fontAlgn="base" hangingPunct="0">
              <a:spcBef>
                <a:spcPct val="0"/>
              </a:spcBef>
              <a:spcAft>
                <a:spcPct val="0"/>
              </a:spcAft>
              <a:defRPr sz="3400" b="1">
                <a:solidFill>
                  <a:schemeClr val="tx1"/>
                </a:solidFill>
                <a:latin typeface="Arial" panose="020B0604020202020204" pitchFamily="34" charset="0"/>
              </a:defRPr>
            </a:lvl9pPr>
          </a:lstStyle>
          <a:p>
            <a:pPr algn="ctr"/>
            <a:r>
              <a:rPr lang="en-US" altLang="en-US" sz="2800" b="0" dirty="0"/>
              <a:t>Traditional </a:t>
            </a:r>
          </a:p>
          <a:p>
            <a:pPr algn="ctr"/>
            <a:r>
              <a:rPr lang="en-US" altLang="en-US" sz="2800" b="0" u="sng" dirty="0"/>
              <a:t>Organization</a:t>
            </a:r>
            <a:endParaRPr lang="en-US" altLang="en-US" sz="2800" b="0" dirty="0"/>
          </a:p>
          <a:p>
            <a:pPr algn="ctr">
              <a:lnSpc>
                <a:spcPct val="130000"/>
              </a:lnSpc>
            </a:pPr>
            <a:endParaRPr lang="en-US" altLang="en-US" sz="2800" b="0" dirty="0"/>
          </a:p>
          <a:p>
            <a:pPr algn="ctr"/>
            <a:r>
              <a:rPr lang="en-US" altLang="en-US" sz="2800" b="0" dirty="0"/>
              <a:t>CEO</a:t>
            </a:r>
          </a:p>
          <a:p>
            <a:pPr algn="ctr">
              <a:lnSpc>
                <a:spcPct val="130000"/>
              </a:lnSpc>
            </a:pPr>
            <a:endParaRPr lang="en-US" altLang="en-US" sz="2800" b="0" dirty="0"/>
          </a:p>
          <a:p>
            <a:pPr algn="ctr"/>
            <a:r>
              <a:rPr lang="en-US" altLang="en-US" sz="2800" b="0" dirty="0"/>
              <a:t>VP Sales</a:t>
            </a:r>
          </a:p>
          <a:p>
            <a:pPr algn="ctr">
              <a:lnSpc>
                <a:spcPct val="140000"/>
              </a:lnSpc>
            </a:pPr>
            <a:endParaRPr lang="en-US" altLang="en-US" sz="2800" b="0" dirty="0"/>
          </a:p>
          <a:p>
            <a:pPr algn="ctr"/>
            <a:r>
              <a:rPr lang="en-US" altLang="en-US" sz="2800" b="0" dirty="0"/>
              <a:t>Branch Sales Mgt</a:t>
            </a:r>
          </a:p>
        </p:txBody>
      </p:sp>
      <p:sp>
        <p:nvSpPr>
          <p:cNvPr id="19462" name="Text Box 4">
            <a:extLst>
              <a:ext uri="{FF2B5EF4-FFF2-40B4-BE49-F238E27FC236}">
                <a16:creationId xmlns:a16="http://schemas.microsoft.com/office/drawing/2014/main" id="{2732B382-2916-4CDA-B5FE-6EECAB536306}"/>
              </a:ext>
            </a:extLst>
          </p:cNvPr>
          <p:cNvSpPr txBox="1">
            <a:spLocks noChangeArrowheads="1"/>
          </p:cNvSpPr>
          <p:nvPr/>
        </p:nvSpPr>
        <p:spPr bwMode="auto">
          <a:xfrm>
            <a:off x="6517238" y="1036638"/>
            <a:ext cx="3359638" cy="319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400" b="1">
                <a:solidFill>
                  <a:schemeClr val="tx1"/>
                </a:solidFill>
                <a:latin typeface="Arial" panose="020B0604020202020204" pitchFamily="34" charset="0"/>
              </a:defRPr>
            </a:lvl1pPr>
            <a:lvl2pPr marL="742950" indent="-285750">
              <a:defRPr sz="3400" b="1">
                <a:solidFill>
                  <a:schemeClr val="tx1"/>
                </a:solidFill>
                <a:latin typeface="Arial" panose="020B0604020202020204" pitchFamily="34" charset="0"/>
              </a:defRPr>
            </a:lvl2pPr>
            <a:lvl3pPr marL="1143000" indent="-228600">
              <a:defRPr sz="3400" b="1">
                <a:solidFill>
                  <a:schemeClr val="tx1"/>
                </a:solidFill>
                <a:latin typeface="Arial" panose="020B0604020202020204" pitchFamily="34" charset="0"/>
              </a:defRPr>
            </a:lvl3pPr>
            <a:lvl4pPr marL="1600200" indent="-228600">
              <a:defRPr sz="3400" b="1">
                <a:solidFill>
                  <a:schemeClr val="tx1"/>
                </a:solidFill>
                <a:latin typeface="Arial" panose="020B0604020202020204" pitchFamily="34" charset="0"/>
              </a:defRPr>
            </a:lvl4pPr>
            <a:lvl5pPr marL="2057400" indent="-228600">
              <a:defRPr sz="3400" b="1">
                <a:solidFill>
                  <a:schemeClr val="tx1"/>
                </a:solidFill>
                <a:latin typeface="Arial" panose="020B0604020202020204" pitchFamily="34" charset="0"/>
              </a:defRPr>
            </a:lvl5pPr>
            <a:lvl6pPr marL="2514600" indent="-228600" eaLnBrk="0" fontAlgn="base" hangingPunct="0">
              <a:spcBef>
                <a:spcPct val="0"/>
              </a:spcBef>
              <a:spcAft>
                <a:spcPct val="0"/>
              </a:spcAft>
              <a:defRPr sz="3400" b="1">
                <a:solidFill>
                  <a:schemeClr val="tx1"/>
                </a:solidFill>
                <a:latin typeface="Arial" panose="020B0604020202020204" pitchFamily="34" charset="0"/>
              </a:defRPr>
            </a:lvl6pPr>
            <a:lvl7pPr marL="2971800" indent="-228600" eaLnBrk="0" fontAlgn="base" hangingPunct="0">
              <a:spcBef>
                <a:spcPct val="0"/>
              </a:spcBef>
              <a:spcAft>
                <a:spcPct val="0"/>
              </a:spcAft>
              <a:defRPr sz="3400" b="1">
                <a:solidFill>
                  <a:schemeClr val="tx1"/>
                </a:solidFill>
                <a:latin typeface="Arial" panose="020B0604020202020204" pitchFamily="34" charset="0"/>
              </a:defRPr>
            </a:lvl7pPr>
            <a:lvl8pPr marL="3429000" indent="-228600" eaLnBrk="0" fontAlgn="base" hangingPunct="0">
              <a:spcBef>
                <a:spcPct val="0"/>
              </a:spcBef>
              <a:spcAft>
                <a:spcPct val="0"/>
              </a:spcAft>
              <a:defRPr sz="3400" b="1">
                <a:solidFill>
                  <a:schemeClr val="tx1"/>
                </a:solidFill>
                <a:latin typeface="Arial" panose="020B0604020202020204" pitchFamily="34" charset="0"/>
              </a:defRPr>
            </a:lvl8pPr>
            <a:lvl9pPr marL="3886200" indent="-228600" eaLnBrk="0" fontAlgn="base" hangingPunct="0">
              <a:spcBef>
                <a:spcPct val="0"/>
              </a:spcBef>
              <a:spcAft>
                <a:spcPct val="0"/>
              </a:spcAft>
              <a:defRPr sz="3400" b="1">
                <a:solidFill>
                  <a:schemeClr val="tx1"/>
                </a:solidFill>
                <a:latin typeface="Arial" panose="020B0604020202020204" pitchFamily="34" charset="0"/>
              </a:defRPr>
            </a:lvl9pPr>
          </a:lstStyle>
          <a:p>
            <a:pPr algn="ctr"/>
            <a:r>
              <a:rPr lang="en-US" altLang="en-US" sz="2800" b="0" dirty="0"/>
              <a:t>Key Account </a:t>
            </a:r>
          </a:p>
          <a:p>
            <a:pPr algn="ctr"/>
            <a:r>
              <a:rPr lang="en-US" altLang="en-US" sz="2800" b="0" u="sng" dirty="0"/>
              <a:t>Selling</a:t>
            </a:r>
            <a:endParaRPr lang="en-US" altLang="en-US" sz="2800" b="0" dirty="0"/>
          </a:p>
          <a:p>
            <a:pPr algn="ctr"/>
            <a:endParaRPr lang="en-US" altLang="en-US" sz="2800" b="0" dirty="0"/>
          </a:p>
          <a:p>
            <a:pPr algn="ctr"/>
            <a:r>
              <a:rPr lang="en-US" altLang="en-US" sz="2800" b="0" dirty="0"/>
              <a:t>VP key accounts</a:t>
            </a:r>
          </a:p>
          <a:p>
            <a:pPr algn="ctr">
              <a:lnSpc>
                <a:spcPct val="120000"/>
              </a:lnSpc>
            </a:pPr>
            <a:endParaRPr lang="en-US" altLang="en-US" sz="2800" b="0" dirty="0"/>
          </a:p>
          <a:p>
            <a:pPr algn="ctr"/>
            <a:r>
              <a:rPr lang="en-US" altLang="en-US" sz="2800" b="0" dirty="0"/>
              <a:t>Area Acct. Crackers</a:t>
            </a:r>
          </a:p>
          <a:p>
            <a:pPr algn="ctr"/>
            <a:endParaRPr lang="en-US" altLang="en-US" sz="2800" dirty="0"/>
          </a:p>
        </p:txBody>
      </p:sp>
      <p:sp>
        <p:nvSpPr>
          <p:cNvPr id="19463" name="Line 5">
            <a:extLst>
              <a:ext uri="{FF2B5EF4-FFF2-40B4-BE49-F238E27FC236}">
                <a16:creationId xmlns:a16="http://schemas.microsoft.com/office/drawing/2014/main" id="{D7102835-C833-459C-A629-04F6E14D51BF}"/>
              </a:ext>
            </a:extLst>
          </p:cNvPr>
          <p:cNvSpPr>
            <a:spLocks noChangeShapeType="1"/>
          </p:cNvSpPr>
          <p:nvPr/>
        </p:nvSpPr>
        <p:spPr bwMode="auto">
          <a:xfrm>
            <a:off x="3884613" y="2921001"/>
            <a:ext cx="0" cy="538163"/>
          </a:xfrm>
          <a:prstGeom prst="line">
            <a:avLst/>
          </a:prstGeom>
          <a:noFill/>
          <a:ln w="50800">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4" name="Line 6">
            <a:extLst>
              <a:ext uri="{FF2B5EF4-FFF2-40B4-BE49-F238E27FC236}">
                <a16:creationId xmlns:a16="http://schemas.microsoft.com/office/drawing/2014/main" id="{2D627436-E2D7-4AC3-8D5A-62FB62730ED1}"/>
              </a:ext>
            </a:extLst>
          </p:cNvPr>
          <p:cNvSpPr>
            <a:spLocks noChangeShapeType="1"/>
          </p:cNvSpPr>
          <p:nvPr/>
        </p:nvSpPr>
        <p:spPr bwMode="auto">
          <a:xfrm>
            <a:off x="3884613" y="3940176"/>
            <a:ext cx="0" cy="538163"/>
          </a:xfrm>
          <a:prstGeom prst="line">
            <a:avLst/>
          </a:prstGeom>
          <a:noFill/>
          <a:ln w="50800">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5" name="Line 7">
            <a:extLst>
              <a:ext uri="{FF2B5EF4-FFF2-40B4-BE49-F238E27FC236}">
                <a16:creationId xmlns:a16="http://schemas.microsoft.com/office/drawing/2014/main" id="{6A2A958C-EE14-49A2-B419-4C6E9D72D3F5}"/>
              </a:ext>
            </a:extLst>
          </p:cNvPr>
          <p:cNvSpPr>
            <a:spLocks noChangeShapeType="1"/>
          </p:cNvSpPr>
          <p:nvPr/>
        </p:nvSpPr>
        <p:spPr bwMode="auto">
          <a:xfrm>
            <a:off x="3884613" y="2016126"/>
            <a:ext cx="0" cy="538163"/>
          </a:xfrm>
          <a:prstGeom prst="line">
            <a:avLst/>
          </a:prstGeom>
          <a:noFill/>
          <a:ln w="50800">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6" name="Line 8">
            <a:extLst>
              <a:ext uri="{FF2B5EF4-FFF2-40B4-BE49-F238E27FC236}">
                <a16:creationId xmlns:a16="http://schemas.microsoft.com/office/drawing/2014/main" id="{5E3B9FC7-BA0F-4C3D-8026-B18EF3922CB6}"/>
              </a:ext>
            </a:extLst>
          </p:cNvPr>
          <p:cNvSpPr>
            <a:spLocks noChangeShapeType="1"/>
          </p:cNvSpPr>
          <p:nvPr/>
        </p:nvSpPr>
        <p:spPr bwMode="auto">
          <a:xfrm>
            <a:off x="2649538" y="4927601"/>
            <a:ext cx="0" cy="538163"/>
          </a:xfrm>
          <a:prstGeom prst="line">
            <a:avLst/>
          </a:prstGeom>
          <a:noFill/>
          <a:ln w="50800">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7" name="Line 9">
            <a:extLst>
              <a:ext uri="{FF2B5EF4-FFF2-40B4-BE49-F238E27FC236}">
                <a16:creationId xmlns:a16="http://schemas.microsoft.com/office/drawing/2014/main" id="{C23EC40D-56B6-4518-BB1A-9C86B3B834A3}"/>
              </a:ext>
            </a:extLst>
          </p:cNvPr>
          <p:cNvSpPr>
            <a:spLocks noChangeShapeType="1"/>
          </p:cNvSpPr>
          <p:nvPr/>
        </p:nvSpPr>
        <p:spPr bwMode="auto">
          <a:xfrm>
            <a:off x="4886325" y="4927601"/>
            <a:ext cx="0" cy="538163"/>
          </a:xfrm>
          <a:prstGeom prst="line">
            <a:avLst/>
          </a:prstGeom>
          <a:noFill/>
          <a:ln w="50800">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8" name="Text Box 10">
            <a:extLst>
              <a:ext uri="{FF2B5EF4-FFF2-40B4-BE49-F238E27FC236}">
                <a16:creationId xmlns:a16="http://schemas.microsoft.com/office/drawing/2014/main" id="{B675FAA1-B925-4AA5-AC8C-D54C70708EC1}"/>
              </a:ext>
            </a:extLst>
          </p:cNvPr>
          <p:cNvSpPr txBox="1">
            <a:spLocks noChangeArrowheads="1"/>
          </p:cNvSpPr>
          <p:nvPr/>
        </p:nvSpPr>
        <p:spPr bwMode="auto">
          <a:xfrm>
            <a:off x="1903885" y="5489575"/>
            <a:ext cx="148495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400" b="1">
                <a:solidFill>
                  <a:schemeClr val="tx1"/>
                </a:solidFill>
                <a:latin typeface="Arial" panose="020B0604020202020204" pitchFamily="34" charset="0"/>
              </a:defRPr>
            </a:lvl1pPr>
            <a:lvl2pPr marL="742950" indent="-285750">
              <a:defRPr sz="3400" b="1">
                <a:solidFill>
                  <a:schemeClr val="tx1"/>
                </a:solidFill>
                <a:latin typeface="Arial" panose="020B0604020202020204" pitchFamily="34" charset="0"/>
              </a:defRPr>
            </a:lvl2pPr>
            <a:lvl3pPr marL="1143000" indent="-228600">
              <a:defRPr sz="3400" b="1">
                <a:solidFill>
                  <a:schemeClr val="tx1"/>
                </a:solidFill>
                <a:latin typeface="Arial" panose="020B0604020202020204" pitchFamily="34" charset="0"/>
              </a:defRPr>
            </a:lvl3pPr>
            <a:lvl4pPr marL="1600200" indent="-228600">
              <a:defRPr sz="3400" b="1">
                <a:solidFill>
                  <a:schemeClr val="tx1"/>
                </a:solidFill>
                <a:latin typeface="Arial" panose="020B0604020202020204" pitchFamily="34" charset="0"/>
              </a:defRPr>
            </a:lvl4pPr>
            <a:lvl5pPr marL="2057400" indent="-228600">
              <a:defRPr sz="3400" b="1">
                <a:solidFill>
                  <a:schemeClr val="tx1"/>
                </a:solidFill>
                <a:latin typeface="Arial" panose="020B0604020202020204" pitchFamily="34" charset="0"/>
              </a:defRPr>
            </a:lvl5pPr>
            <a:lvl6pPr marL="2514600" indent="-228600" eaLnBrk="0" fontAlgn="base" hangingPunct="0">
              <a:spcBef>
                <a:spcPct val="0"/>
              </a:spcBef>
              <a:spcAft>
                <a:spcPct val="0"/>
              </a:spcAft>
              <a:defRPr sz="3400" b="1">
                <a:solidFill>
                  <a:schemeClr val="tx1"/>
                </a:solidFill>
                <a:latin typeface="Arial" panose="020B0604020202020204" pitchFamily="34" charset="0"/>
              </a:defRPr>
            </a:lvl6pPr>
            <a:lvl7pPr marL="2971800" indent="-228600" eaLnBrk="0" fontAlgn="base" hangingPunct="0">
              <a:spcBef>
                <a:spcPct val="0"/>
              </a:spcBef>
              <a:spcAft>
                <a:spcPct val="0"/>
              </a:spcAft>
              <a:defRPr sz="3400" b="1">
                <a:solidFill>
                  <a:schemeClr val="tx1"/>
                </a:solidFill>
                <a:latin typeface="Arial" panose="020B0604020202020204" pitchFamily="34" charset="0"/>
              </a:defRPr>
            </a:lvl7pPr>
            <a:lvl8pPr marL="3429000" indent="-228600" eaLnBrk="0" fontAlgn="base" hangingPunct="0">
              <a:spcBef>
                <a:spcPct val="0"/>
              </a:spcBef>
              <a:spcAft>
                <a:spcPct val="0"/>
              </a:spcAft>
              <a:defRPr sz="3400" b="1">
                <a:solidFill>
                  <a:schemeClr val="tx1"/>
                </a:solidFill>
                <a:latin typeface="Arial" panose="020B0604020202020204" pitchFamily="34" charset="0"/>
              </a:defRPr>
            </a:lvl8pPr>
            <a:lvl9pPr marL="3886200" indent="-228600" eaLnBrk="0" fontAlgn="base" hangingPunct="0">
              <a:spcBef>
                <a:spcPct val="0"/>
              </a:spcBef>
              <a:spcAft>
                <a:spcPct val="0"/>
              </a:spcAft>
              <a:defRPr sz="3400" b="1">
                <a:solidFill>
                  <a:schemeClr val="tx1"/>
                </a:solidFill>
                <a:latin typeface="Arial" panose="020B0604020202020204" pitchFamily="34" charset="0"/>
              </a:defRPr>
            </a:lvl9pPr>
          </a:lstStyle>
          <a:p>
            <a:pPr algn="ctr"/>
            <a:r>
              <a:rPr lang="en-US" altLang="en-US" sz="2800" b="0" dirty="0"/>
              <a:t>Territory</a:t>
            </a:r>
          </a:p>
          <a:p>
            <a:pPr algn="ctr"/>
            <a:r>
              <a:rPr lang="en-US" altLang="en-US" sz="2800" b="0" dirty="0"/>
              <a:t>Reps</a:t>
            </a:r>
          </a:p>
        </p:txBody>
      </p:sp>
      <p:sp>
        <p:nvSpPr>
          <p:cNvPr id="19469" name="Text Box 11">
            <a:extLst>
              <a:ext uri="{FF2B5EF4-FFF2-40B4-BE49-F238E27FC236}">
                <a16:creationId xmlns:a16="http://schemas.microsoft.com/office/drawing/2014/main" id="{33E0AEB4-6A95-46AB-99CE-DBC7E7E309F8}"/>
              </a:ext>
            </a:extLst>
          </p:cNvPr>
          <p:cNvSpPr txBox="1">
            <a:spLocks noChangeArrowheads="1"/>
          </p:cNvSpPr>
          <p:nvPr/>
        </p:nvSpPr>
        <p:spPr bwMode="auto">
          <a:xfrm>
            <a:off x="4190067" y="5489575"/>
            <a:ext cx="114486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400" b="1">
                <a:solidFill>
                  <a:schemeClr val="tx1"/>
                </a:solidFill>
                <a:latin typeface="Arial" panose="020B0604020202020204" pitchFamily="34" charset="0"/>
              </a:defRPr>
            </a:lvl1pPr>
            <a:lvl2pPr marL="742950" indent="-285750">
              <a:defRPr sz="3400" b="1">
                <a:solidFill>
                  <a:schemeClr val="tx1"/>
                </a:solidFill>
                <a:latin typeface="Arial" panose="020B0604020202020204" pitchFamily="34" charset="0"/>
              </a:defRPr>
            </a:lvl2pPr>
            <a:lvl3pPr marL="1143000" indent="-228600">
              <a:defRPr sz="3400" b="1">
                <a:solidFill>
                  <a:schemeClr val="tx1"/>
                </a:solidFill>
                <a:latin typeface="Arial" panose="020B0604020202020204" pitchFamily="34" charset="0"/>
              </a:defRPr>
            </a:lvl3pPr>
            <a:lvl4pPr marL="1600200" indent="-228600">
              <a:defRPr sz="3400" b="1">
                <a:solidFill>
                  <a:schemeClr val="tx1"/>
                </a:solidFill>
                <a:latin typeface="Arial" panose="020B0604020202020204" pitchFamily="34" charset="0"/>
              </a:defRPr>
            </a:lvl4pPr>
            <a:lvl5pPr marL="2057400" indent="-228600">
              <a:defRPr sz="3400" b="1">
                <a:solidFill>
                  <a:schemeClr val="tx1"/>
                </a:solidFill>
                <a:latin typeface="Arial" panose="020B0604020202020204" pitchFamily="34" charset="0"/>
              </a:defRPr>
            </a:lvl5pPr>
            <a:lvl6pPr marL="2514600" indent="-228600" eaLnBrk="0" fontAlgn="base" hangingPunct="0">
              <a:spcBef>
                <a:spcPct val="0"/>
              </a:spcBef>
              <a:spcAft>
                <a:spcPct val="0"/>
              </a:spcAft>
              <a:defRPr sz="3400" b="1">
                <a:solidFill>
                  <a:schemeClr val="tx1"/>
                </a:solidFill>
                <a:latin typeface="Arial" panose="020B0604020202020204" pitchFamily="34" charset="0"/>
              </a:defRPr>
            </a:lvl6pPr>
            <a:lvl7pPr marL="2971800" indent="-228600" eaLnBrk="0" fontAlgn="base" hangingPunct="0">
              <a:spcBef>
                <a:spcPct val="0"/>
              </a:spcBef>
              <a:spcAft>
                <a:spcPct val="0"/>
              </a:spcAft>
              <a:defRPr sz="3400" b="1">
                <a:solidFill>
                  <a:schemeClr val="tx1"/>
                </a:solidFill>
                <a:latin typeface="Arial" panose="020B0604020202020204" pitchFamily="34" charset="0"/>
              </a:defRPr>
            </a:lvl7pPr>
            <a:lvl8pPr marL="3429000" indent="-228600" eaLnBrk="0" fontAlgn="base" hangingPunct="0">
              <a:spcBef>
                <a:spcPct val="0"/>
              </a:spcBef>
              <a:spcAft>
                <a:spcPct val="0"/>
              </a:spcAft>
              <a:defRPr sz="3400" b="1">
                <a:solidFill>
                  <a:schemeClr val="tx1"/>
                </a:solidFill>
                <a:latin typeface="Arial" panose="020B0604020202020204" pitchFamily="34" charset="0"/>
              </a:defRPr>
            </a:lvl8pPr>
            <a:lvl9pPr marL="3886200" indent="-228600" eaLnBrk="0" fontAlgn="base" hangingPunct="0">
              <a:spcBef>
                <a:spcPct val="0"/>
              </a:spcBef>
              <a:spcAft>
                <a:spcPct val="0"/>
              </a:spcAft>
              <a:defRPr sz="3400" b="1">
                <a:solidFill>
                  <a:schemeClr val="tx1"/>
                </a:solidFill>
                <a:latin typeface="Arial" panose="020B0604020202020204" pitchFamily="34" charset="0"/>
              </a:defRPr>
            </a:lvl9pPr>
          </a:lstStyle>
          <a:p>
            <a:pPr algn="ctr"/>
            <a:r>
              <a:rPr lang="en-US" altLang="en-US" sz="2800" b="0" dirty="0"/>
              <a:t>Inside</a:t>
            </a:r>
          </a:p>
          <a:p>
            <a:pPr algn="ctr"/>
            <a:r>
              <a:rPr lang="en-US" altLang="en-US" sz="2800" b="0" dirty="0"/>
              <a:t>Sales</a:t>
            </a:r>
          </a:p>
        </p:txBody>
      </p:sp>
      <p:sp>
        <p:nvSpPr>
          <p:cNvPr id="19470" name="Text Box 12">
            <a:extLst>
              <a:ext uri="{FF2B5EF4-FFF2-40B4-BE49-F238E27FC236}">
                <a16:creationId xmlns:a16="http://schemas.microsoft.com/office/drawing/2014/main" id="{F0748BD8-5C86-4B1F-B73B-12E3246FF935}"/>
              </a:ext>
            </a:extLst>
          </p:cNvPr>
          <p:cNvSpPr txBox="1">
            <a:spLocks noChangeArrowheads="1"/>
          </p:cNvSpPr>
          <p:nvPr/>
        </p:nvSpPr>
        <p:spPr bwMode="auto">
          <a:xfrm>
            <a:off x="6517238" y="4196913"/>
            <a:ext cx="4531946"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400" b="1">
                <a:solidFill>
                  <a:schemeClr val="tx1"/>
                </a:solidFill>
                <a:latin typeface="Arial" panose="020B0604020202020204" pitchFamily="34" charset="0"/>
              </a:defRPr>
            </a:lvl1pPr>
            <a:lvl2pPr marL="742950" indent="-285750">
              <a:defRPr sz="3400" b="1">
                <a:solidFill>
                  <a:schemeClr val="tx1"/>
                </a:solidFill>
                <a:latin typeface="Arial" panose="020B0604020202020204" pitchFamily="34" charset="0"/>
              </a:defRPr>
            </a:lvl2pPr>
            <a:lvl3pPr marL="1143000" indent="-228600">
              <a:defRPr sz="3400" b="1">
                <a:solidFill>
                  <a:schemeClr val="tx1"/>
                </a:solidFill>
                <a:latin typeface="Arial" panose="020B0604020202020204" pitchFamily="34" charset="0"/>
              </a:defRPr>
            </a:lvl3pPr>
            <a:lvl4pPr marL="1600200" indent="-228600">
              <a:defRPr sz="3400" b="1">
                <a:solidFill>
                  <a:schemeClr val="tx1"/>
                </a:solidFill>
                <a:latin typeface="Arial" panose="020B0604020202020204" pitchFamily="34" charset="0"/>
              </a:defRPr>
            </a:lvl4pPr>
            <a:lvl5pPr marL="2057400" indent="-228600">
              <a:defRPr sz="3400" b="1">
                <a:solidFill>
                  <a:schemeClr val="tx1"/>
                </a:solidFill>
                <a:latin typeface="Arial" panose="020B0604020202020204" pitchFamily="34" charset="0"/>
              </a:defRPr>
            </a:lvl5pPr>
            <a:lvl6pPr marL="2514600" indent="-228600" eaLnBrk="0" fontAlgn="base" hangingPunct="0">
              <a:spcBef>
                <a:spcPct val="0"/>
              </a:spcBef>
              <a:spcAft>
                <a:spcPct val="0"/>
              </a:spcAft>
              <a:defRPr sz="3400" b="1">
                <a:solidFill>
                  <a:schemeClr val="tx1"/>
                </a:solidFill>
                <a:latin typeface="Arial" panose="020B0604020202020204" pitchFamily="34" charset="0"/>
              </a:defRPr>
            </a:lvl6pPr>
            <a:lvl7pPr marL="2971800" indent="-228600" eaLnBrk="0" fontAlgn="base" hangingPunct="0">
              <a:spcBef>
                <a:spcPct val="0"/>
              </a:spcBef>
              <a:spcAft>
                <a:spcPct val="0"/>
              </a:spcAft>
              <a:defRPr sz="3400" b="1">
                <a:solidFill>
                  <a:schemeClr val="tx1"/>
                </a:solidFill>
                <a:latin typeface="Arial" panose="020B0604020202020204" pitchFamily="34" charset="0"/>
              </a:defRPr>
            </a:lvl7pPr>
            <a:lvl8pPr marL="3429000" indent="-228600" eaLnBrk="0" fontAlgn="base" hangingPunct="0">
              <a:spcBef>
                <a:spcPct val="0"/>
              </a:spcBef>
              <a:spcAft>
                <a:spcPct val="0"/>
              </a:spcAft>
              <a:defRPr sz="3400" b="1">
                <a:solidFill>
                  <a:schemeClr val="tx1"/>
                </a:solidFill>
                <a:latin typeface="Arial" panose="020B0604020202020204" pitchFamily="34" charset="0"/>
              </a:defRPr>
            </a:lvl8pPr>
            <a:lvl9pPr marL="3886200" indent="-228600" eaLnBrk="0" fontAlgn="base" hangingPunct="0">
              <a:spcBef>
                <a:spcPct val="0"/>
              </a:spcBef>
              <a:spcAft>
                <a:spcPct val="0"/>
              </a:spcAft>
              <a:defRPr sz="3400" b="1">
                <a:solidFill>
                  <a:schemeClr val="tx1"/>
                </a:solidFill>
                <a:latin typeface="Arial" panose="020B0604020202020204" pitchFamily="34" charset="0"/>
              </a:defRPr>
            </a:lvl9pPr>
          </a:lstStyle>
          <a:p>
            <a:r>
              <a:rPr lang="en-US" altLang="en-US" sz="2800" b="0" u="sng" dirty="0"/>
              <a:t>Measures</a:t>
            </a:r>
            <a:endParaRPr lang="en-US" altLang="en-US" sz="2800" b="0" dirty="0"/>
          </a:p>
          <a:p>
            <a:r>
              <a:rPr lang="en-US" altLang="en-US" sz="2800" b="0" dirty="0"/>
              <a:t>1. Reports; PBIT incentives</a:t>
            </a:r>
          </a:p>
          <a:p>
            <a:r>
              <a:rPr lang="en-US" altLang="en-US" sz="2800" b="0" dirty="0"/>
              <a:t>2. Team selling schedule</a:t>
            </a:r>
          </a:p>
          <a:p>
            <a:r>
              <a:rPr lang="en-US" altLang="en-US" sz="2800" b="0" dirty="0"/>
              <a:t>3. Brain trust/database</a:t>
            </a:r>
          </a:p>
          <a:p>
            <a:r>
              <a:rPr lang="en-US" altLang="en-US" sz="2800" b="0" dirty="0"/>
              <a:t>4. Special funds, tactics</a:t>
            </a:r>
            <a:r>
              <a:rPr lang="en-US" altLang="en-US" sz="2800" dirty="0"/>
              <a:t> </a:t>
            </a:r>
          </a:p>
        </p:txBody>
      </p:sp>
      <p:sp>
        <p:nvSpPr>
          <p:cNvPr id="19471" name="Line 13">
            <a:extLst>
              <a:ext uri="{FF2B5EF4-FFF2-40B4-BE49-F238E27FC236}">
                <a16:creationId xmlns:a16="http://schemas.microsoft.com/office/drawing/2014/main" id="{3DE24503-BFED-4C4B-B347-A55665B0CF9E}"/>
              </a:ext>
            </a:extLst>
          </p:cNvPr>
          <p:cNvSpPr>
            <a:spLocks noChangeShapeType="1"/>
          </p:cNvSpPr>
          <p:nvPr/>
        </p:nvSpPr>
        <p:spPr bwMode="auto">
          <a:xfrm>
            <a:off x="8197850" y="2776538"/>
            <a:ext cx="0" cy="538162"/>
          </a:xfrm>
          <a:prstGeom prst="line">
            <a:avLst/>
          </a:prstGeom>
          <a:noFill/>
          <a:ln w="50800">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41113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1B04-A013-4B53-869C-D3ECDCB2C8BC}"/>
              </a:ext>
            </a:extLst>
          </p:cNvPr>
          <p:cNvSpPr>
            <a:spLocks noGrp="1"/>
          </p:cNvSpPr>
          <p:nvPr>
            <p:ph type="title"/>
          </p:nvPr>
        </p:nvSpPr>
        <p:spPr/>
        <p:txBody>
          <a:bodyPr/>
          <a:lstStyle/>
          <a:p>
            <a:r>
              <a:rPr lang="en-US" dirty="0"/>
              <a:t>5 x 5 Account</a:t>
            </a:r>
            <a:r>
              <a:rPr lang="en-US" b="1" dirty="0">
                <a:solidFill>
                  <a:srgbClr val="C00000"/>
                </a:solidFill>
              </a:rPr>
              <a:t>*</a:t>
            </a:r>
            <a:r>
              <a:rPr lang="en-US" dirty="0"/>
              <a:t> </a:t>
            </a:r>
            <a:r>
              <a:rPr lang="en-US" b="1" i="1" u="sng" dirty="0">
                <a:solidFill>
                  <a:srgbClr val="C00000"/>
                </a:solidFill>
              </a:rPr>
              <a:t>Focus</a:t>
            </a:r>
            <a:r>
              <a:rPr lang="en-US" dirty="0"/>
              <a:t> Thinking</a:t>
            </a:r>
            <a:r>
              <a:rPr lang="en-US" b="1" dirty="0">
                <a:solidFill>
                  <a:srgbClr val="C00000"/>
                </a:solidFill>
              </a:rPr>
              <a:t>**</a:t>
            </a:r>
          </a:p>
        </p:txBody>
      </p:sp>
      <p:sp>
        <p:nvSpPr>
          <p:cNvPr id="3" name="Content Placeholder 2">
            <a:extLst>
              <a:ext uri="{FF2B5EF4-FFF2-40B4-BE49-F238E27FC236}">
                <a16:creationId xmlns:a16="http://schemas.microsoft.com/office/drawing/2014/main" id="{9947B1CA-7CF3-48F7-BCD1-5BE45861782E}"/>
              </a:ext>
            </a:extLst>
          </p:cNvPr>
          <p:cNvSpPr>
            <a:spLocks noGrp="1"/>
          </p:cNvSpPr>
          <p:nvPr>
            <p:ph idx="1"/>
          </p:nvPr>
        </p:nvSpPr>
        <p:spPr/>
        <p:txBody>
          <a:bodyPr/>
          <a:lstStyle/>
          <a:p>
            <a:r>
              <a:rPr lang="en-US" dirty="0"/>
              <a:t>5 Accounts in 5 categories</a:t>
            </a:r>
          </a:p>
          <a:p>
            <a:pPr lvl="1"/>
            <a:r>
              <a:rPr lang="en-US" dirty="0"/>
              <a:t>5 most </a:t>
            </a:r>
            <a:r>
              <a:rPr lang="en-US" b="1" i="1" dirty="0">
                <a:solidFill>
                  <a:srgbClr val="C00000"/>
                </a:solidFill>
              </a:rPr>
              <a:t>net-profitable.</a:t>
            </a:r>
            <a:r>
              <a:rPr lang="en-US" dirty="0"/>
              <a:t> Best defense, next level value innovation</a:t>
            </a:r>
          </a:p>
          <a:p>
            <a:pPr lvl="1"/>
            <a:r>
              <a:rPr lang="en-US" dirty="0"/>
              <a:t>5 most </a:t>
            </a:r>
            <a:r>
              <a:rPr lang="en-US" b="1" i="1" dirty="0">
                <a:solidFill>
                  <a:srgbClr val="C00000"/>
                </a:solidFill>
              </a:rPr>
              <a:t>un-profitable</a:t>
            </a:r>
            <a:r>
              <a:rPr lang="en-US" dirty="0"/>
              <a:t>. </a:t>
            </a:r>
          </a:p>
          <a:p>
            <a:pPr lvl="2"/>
            <a:r>
              <a:rPr lang="en-US" b="1" i="1" dirty="0"/>
              <a:t>Friendlies:</a:t>
            </a:r>
            <a:r>
              <a:rPr lang="en-US" dirty="0"/>
              <a:t> turn lose-lose habits to win-win. Gain slack, more share</a:t>
            </a:r>
          </a:p>
          <a:p>
            <a:pPr lvl="2"/>
            <a:r>
              <a:rPr lang="en-US" b="1" i="1" dirty="0"/>
              <a:t>Cherry-Pickers</a:t>
            </a:r>
            <a:r>
              <a:rPr lang="en-US" dirty="0"/>
              <a:t>. Dictate profitable terms. Gain slack to feed growing Best</a:t>
            </a:r>
          </a:p>
          <a:p>
            <a:pPr lvl="1"/>
            <a:r>
              <a:rPr lang="en-US" dirty="0"/>
              <a:t>5 Most </a:t>
            </a:r>
            <a:r>
              <a:rPr lang="en-US" b="1" i="1" dirty="0">
                <a:solidFill>
                  <a:srgbClr val="C00000"/>
                </a:solidFill>
              </a:rPr>
              <a:t>Up</a:t>
            </a:r>
            <a:r>
              <a:rPr lang="en-US" dirty="0"/>
              <a:t> accounts. Why? Gazelle? Forward invest in partnering?</a:t>
            </a:r>
          </a:p>
          <a:p>
            <a:pPr lvl="1"/>
            <a:r>
              <a:rPr lang="en-US" dirty="0"/>
              <a:t>5 Most </a:t>
            </a:r>
            <a:r>
              <a:rPr lang="en-US" b="1" i="1" dirty="0">
                <a:solidFill>
                  <a:srgbClr val="C00000"/>
                </a:solidFill>
              </a:rPr>
              <a:t>Down </a:t>
            </a:r>
            <a:r>
              <a:rPr lang="en-US" dirty="0"/>
              <a:t>Accounts. Why? Salvage? Lessons? Next Time! </a:t>
            </a:r>
          </a:p>
          <a:p>
            <a:pPr lvl="1"/>
            <a:r>
              <a:rPr lang="en-US" dirty="0"/>
              <a:t>5 Most Likely </a:t>
            </a:r>
            <a:r>
              <a:rPr lang="en-US" b="1" i="1" dirty="0">
                <a:solidFill>
                  <a:srgbClr val="C00000"/>
                </a:solidFill>
              </a:rPr>
              <a:t>Whales to Crack </a:t>
            </a:r>
            <a:r>
              <a:rPr lang="en-US" dirty="0"/>
              <a:t>with Full-Team, 3PL approach</a:t>
            </a:r>
          </a:p>
          <a:p>
            <a:pPr marL="0" indent="0">
              <a:buNone/>
            </a:pPr>
            <a:r>
              <a:rPr lang="en-US" dirty="0">
                <a:solidFill>
                  <a:srgbClr val="C00000"/>
                </a:solidFill>
              </a:rPr>
              <a:t>*</a:t>
            </a:r>
            <a:r>
              <a:rPr lang="en-US" dirty="0"/>
              <a:t>Report in Waypoint by Rep, Branch, Overall Company</a:t>
            </a:r>
          </a:p>
          <a:p>
            <a:pPr marL="0" indent="0">
              <a:buNone/>
            </a:pPr>
            <a:r>
              <a:rPr lang="en-US" b="1" dirty="0">
                <a:solidFill>
                  <a:srgbClr val="C00000"/>
                </a:solidFill>
              </a:rPr>
              <a:t>**</a:t>
            </a:r>
            <a:r>
              <a:rPr lang="en-US" dirty="0"/>
              <a:t> Much more 5-5-5 at: merrifieldact2.com; exhibit 44</a:t>
            </a:r>
          </a:p>
          <a:p>
            <a:pPr marL="0" indent="0">
              <a:buNone/>
            </a:pPr>
            <a:endParaRPr lang="en-US" dirty="0"/>
          </a:p>
        </p:txBody>
      </p:sp>
    </p:spTree>
    <p:extLst>
      <p:ext uri="{BB962C8B-B14F-4D97-AF65-F5344CB8AC3E}">
        <p14:creationId xmlns:p14="http://schemas.microsoft.com/office/powerpoint/2010/main" val="4074328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760CC-D96F-4A65-9274-471F6CAAAD19}"/>
              </a:ext>
            </a:extLst>
          </p:cNvPr>
          <p:cNvSpPr>
            <a:spLocks noGrp="1"/>
          </p:cNvSpPr>
          <p:nvPr>
            <p:ph type="title" idx="4294967295"/>
          </p:nvPr>
        </p:nvSpPr>
        <p:spPr>
          <a:xfrm>
            <a:off x="196757" y="-211016"/>
            <a:ext cx="10515600" cy="1325563"/>
          </a:xfrm>
        </p:spPr>
        <p:txBody>
          <a:bodyPr/>
          <a:lstStyle/>
          <a:p>
            <a:r>
              <a:rPr lang="en-US" dirty="0"/>
              <a:t>Case: Web Sales v. “</a:t>
            </a:r>
            <a:r>
              <a:rPr lang="en-US" b="1" i="1" dirty="0">
                <a:solidFill>
                  <a:srgbClr val="C00000"/>
                </a:solidFill>
              </a:rPr>
              <a:t>Opportunity Cost”</a:t>
            </a:r>
          </a:p>
        </p:txBody>
      </p:sp>
      <p:pic>
        <p:nvPicPr>
          <p:cNvPr id="4" name="Picture 3">
            <a:extLst>
              <a:ext uri="{FF2B5EF4-FFF2-40B4-BE49-F238E27FC236}">
                <a16:creationId xmlns:a16="http://schemas.microsoft.com/office/drawing/2014/main" id="{0E6C0617-602A-4646-8D90-86C4883AC4FC}"/>
              </a:ext>
            </a:extLst>
          </p:cNvPr>
          <p:cNvPicPr>
            <a:picLocks noChangeAspect="1"/>
          </p:cNvPicPr>
          <p:nvPr/>
        </p:nvPicPr>
        <p:blipFill>
          <a:blip r:embed="rId3"/>
          <a:stretch>
            <a:fillRect/>
          </a:stretch>
        </p:blipFill>
        <p:spPr>
          <a:xfrm>
            <a:off x="0" y="879885"/>
            <a:ext cx="7099980" cy="3579573"/>
          </a:xfrm>
          <a:prstGeom prst="rect">
            <a:avLst/>
          </a:prstGeom>
        </p:spPr>
      </p:pic>
      <p:pic>
        <p:nvPicPr>
          <p:cNvPr id="5" name="Picture 4">
            <a:extLst>
              <a:ext uri="{FF2B5EF4-FFF2-40B4-BE49-F238E27FC236}">
                <a16:creationId xmlns:a16="http://schemas.microsoft.com/office/drawing/2014/main" id="{6C258610-B7C0-442D-96AD-D4F6C7FE9AB7}"/>
              </a:ext>
            </a:extLst>
          </p:cNvPr>
          <p:cNvPicPr>
            <a:picLocks noChangeAspect="1"/>
          </p:cNvPicPr>
          <p:nvPr/>
        </p:nvPicPr>
        <p:blipFill>
          <a:blip r:embed="rId4"/>
          <a:stretch>
            <a:fillRect/>
          </a:stretch>
        </p:blipFill>
        <p:spPr>
          <a:xfrm>
            <a:off x="0" y="4569010"/>
            <a:ext cx="12101482" cy="2288990"/>
          </a:xfrm>
          <a:prstGeom prst="rect">
            <a:avLst/>
          </a:prstGeom>
        </p:spPr>
      </p:pic>
      <p:pic>
        <p:nvPicPr>
          <p:cNvPr id="6" name="Picture 5">
            <a:extLst>
              <a:ext uri="{FF2B5EF4-FFF2-40B4-BE49-F238E27FC236}">
                <a16:creationId xmlns:a16="http://schemas.microsoft.com/office/drawing/2014/main" id="{7CA23ED5-0F91-44A7-82E2-E9BFD4864A6F}"/>
              </a:ext>
            </a:extLst>
          </p:cNvPr>
          <p:cNvPicPr>
            <a:picLocks noChangeAspect="1"/>
          </p:cNvPicPr>
          <p:nvPr/>
        </p:nvPicPr>
        <p:blipFill>
          <a:blip r:embed="rId5"/>
          <a:stretch>
            <a:fillRect/>
          </a:stretch>
        </p:blipFill>
        <p:spPr>
          <a:xfrm>
            <a:off x="9654818" y="33791"/>
            <a:ext cx="2508592" cy="4510398"/>
          </a:xfrm>
          <a:prstGeom prst="rect">
            <a:avLst/>
          </a:prstGeom>
        </p:spPr>
      </p:pic>
      <p:sp>
        <p:nvSpPr>
          <p:cNvPr id="3" name="TextBox 2">
            <a:extLst>
              <a:ext uri="{FF2B5EF4-FFF2-40B4-BE49-F238E27FC236}">
                <a16:creationId xmlns:a16="http://schemas.microsoft.com/office/drawing/2014/main" id="{667428D6-C024-4FBC-B973-84AFE5DAF13C}"/>
              </a:ext>
            </a:extLst>
          </p:cNvPr>
          <p:cNvSpPr txBox="1"/>
          <p:nvPr/>
        </p:nvSpPr>
        <p:spPr>
          <a:xfrm>
            <a:off x="7014920" y="1654008"/>
            <a:ext cx="2554838" cy="2031325"/>
          </a:xfrm>
          <a:prstGeom prst="rect">
            <a:avLst/>
          </a:prstGeom>
          <a:noFill/>
        </p:spPr>
        <p:txBody>
          <a:bodyPr wrap="square" rtlCol="0">
            <a:spAutoFit/>
          </a:bodyPr>
          <a:lstStyle/>
          <a:p>
            <a:r>
              <a:rPr lang="en-US" b="1" dirty="0">
                <a:solidFill>
                  <a:srgbClr val="C00000"/>
                </a:solidFill>
              </a:rPr>
              <a:t>Order-size incentives?</a:t>
            </a:r>
          </a:p>
          <a:p>
            <a:r>
              <a:rPr lang="en-US" b="1" dirty="0">
                <a:solidFill>
                  <a:srgbClr val="C00000"/>
                </a:solidFill>
              </a:rPr>
              <a:t>Suggestion tools?</a:t>
            </a:r>
          </a:p>
          <a:p>
            <a:r>
              <a:rPr lang="en-US" b="1" dirty="0">
                <a:solidFill>
                  <a:srgbClr val="C00000"/>
                </a:solidFill>
              </a:rPr>
              <a:t>Not AMZ math!</a:t>
            </a:r>
          </a:p>
          <a:p>
            <a:r>
              <a:rPr lang="en-US" b="1" dirty="0">
                <a:solidFill>
                  <a:srgbClr val="C00000"/>
                </a:solidFill>
              </a:rPr>
              <a:t>=============But: </a:t>
            </a:r>
          </a:p>
          <a:p>
            <a:r>
              <a:rPr lang="en-US" b="1" i="1" dirty="0">
                <a:solidFill>
                  <a:srgbClr val="7030A0"/>
                </a:solidFill>
              </a:rPr>
              <a:t>The Opportunity Cost?</a:t>
            </a:r>
          </a:p>
          <a:p>
            <a:r>
              <a:rPr lang="en-US" b="1" i="1" u="sng" dirty="0">
                <a:solidFill>
                  <a:srgbClr val="7030A0"/>
                </a:solidFill>
              </a:rPr>
              <a:t>Busy-ness eats 5, 5 focus</a:t>
            </a:r>
          </a:p>
          <a:p>
            <a:r>
              <a:rPr lang="en-US" b="1" i="1" dirty="0">
                <a:solidFill>
                  <a:srgbClr val="7030A0"/>
                </a:solidFill>
              </a:rPr>
              <a:t>Believe You Can Score!  </a:t>
            </a:r>
          </a:p>
        </p:txBody>
      </p:sp>
    </p:spTree>
    <p:extLst>
      <p:ext uri="{BB962C8B-B14F-4D97-AF65-F5344CB8AC3E}">
        <p14:creationId xmlns:p14="http://schemas.microsoft.com/office/powerpoint/2010/main" val="1334337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18227-9C55-4F4C-AAFB-7CDD1EA1B554}"/>
              </a:ext>
            </a:extLst>
          </p:cNvPr>
          <p:cNvSpPr>
            <a:spLocks noGrp="1"/>
          </p:cNvSpPr>
          <p:nvPr>
            <p:ph type="title"/>
          </p:nvPr>
        </p:nvSpPr>
        <p:spPr/>
        <p:txBody>
          <a:bodyPr/>
          <a:lstStyle/>
          <a:p>
            <a:r>
              <a:rPr lang="en-US" dirty="0"/>
              <a:t>Summary Thoughts</a:t>
            </a:r>
          </a:p>
        </p:txBody>
      </p:sp>
      <p:sp>
        <p:nvSpPr>
          <p:cNvPr id="3" name="Content Placeholder 2">
            <a:extLst>
              <a:ext uri="{FF2B5EF4-FFF2-40B4-BE49-F238E27FC236}">
                <a16:creationId xmlns:a16="http://schemas.microsoft.com/office/drawing/2014/main" id="{8529853E-27A9-4B2F-B8A1-B18B568C5080}"/>
              </a:ext>
            </a:extLst>
          </p:cNvPr>
          <p:cNvSpPr>
            <a:spLocks noGrp="1"/>
          </p:cNvSpPr>
          <p:nvPr>
            <p:ph idx="1"/>
          </p:nvPr>
        </p:nvSpPr>
        <p:spPr/>
        <p:txBody>
          <a:bodyPr>
            <a:normAutofit/>
          </a:bodyPr>
          <a:lstStyle/>
          <a:p>
            <a:r>
              <a:rPr lang="en-US" dirty="0"/>
              <a:t>Losing-minnows are instantly available.  </a:t>
            </a:r>
          </a:p>
          <a:p>
            <a:r>
              <a:rPr lang="en-US" dirty="0"/>
              <a:t>Short-sighted cognitive biases:  </a:t>
            </a:r>
          </a:p>
          <a:p>
            <a:pPr lvl="1"/>
            <a:r>
              <a:rPr lang="en-US" dirty="0"/>
              <a:t>Love instant action v Longer-term, higher ROI investments</a:t>
            </a:r>
          </a:p>
          <a:p>
            <a:pPr lvl="1"/>
            <a:r>
              <a:rPr lang="en-US" dirty="0"/>
              <a:t>Blind to (don’t belief) Net- Profitability, Partner Growth with Gazelles</a:t>
            </a:r>
          </a:p>
          <a:p>
            <a:pPr lvl="1"/>
            <a:r>
              <a:rPr lang="en-US" dirty="0"/>
              <a:t>Frozen by: reps; incentives; budgets; making monthly numbers</a:t>
            </a:r>
          </a:p>
          <a:p>
            <a:r>
              <a:rPr lang="en-US" dirty="0"/>
              <a:t>Instead: do what - Digital Disruptors and </a:t>
            </a:r>
          </a:p>
          <a:p>
            <a:pPr marL="0" indent="0">
              <a:buNone/>
            </a:pPr>
            <a:r>
              <a:rPr lang="en-US" dirty="0"/>
              <a:t>   most competitors can’t - Better! </a:t>
            </a:r>
          </a:p>
          <a:p>
            <a:r>
              <a:rPr lang="en-US" dirty="0"/>
              <a:t>Key resource: Intrapreneurial Project Manager… </a:t>
            </a:r>
          </a:p>
          <a:p>
            <a:pPr marL="0" indent="0">
              <a:buNone/>
            </a:pPr>
            <a:r>
              <a:rPr lang="en-US" dirty="0"/>
              <a:t>   and the team to bell the cat!  </a:t>
            </a:r>
          </a:p>
        </p:txBody>
      </p:sp>
      <p:pic>
        <p:nvPicPr>
          <p:cNvPr id="5" name="Picture 4" descr="A cat lying on a wooden surface&#10;&#10;Description automatically generated">
            <a:extLst>
              <a:ext uri="{FF2B5EF4-FFF2-40B4-BE49-F238E27FC236}">
                <a16:creationId xmlns:a16="http://schemas.microsoft.com/office/drawing/2014/main" id="{9C252668-9D63-42B5-8397-73FFA07488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4406" y="3986158"/>
            <a:ext cx="3765630" cy="2871842"/>
          </a:xfrm>
          <a:prstGeom prst="rect">
            <a:avLst/>
          </a:prstGeom>
        </p:spPr>
      </p:pic>
    </p:spTree>
    <p:extLst>
      <p:ext uri="{BB962C8B-B14F-4D97-AF65-F5344CB8AC3E}">
        <p14:creationId xmlns:p14="http://schemas.microsoft.com/office/powerpoint/2010/main" val="2689314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D1CF4D-CB23-4255-ACBB-7F2538B5A820}"/>
              </a:ext>
            </a:extLst>
          </p:cNvPr>
          <p:cNvSpPr>
            <a:spLocks noGrp="1"/>
          </p:cNvSpPr>
          <p:nvPr>
            <p:ph type="title"/>
          </p:nvPr>
        </p:nvSpPr>
        <p:spPr>
          <a:xfrm>
            <a:off x="534993" y="1917400"/>
            <a:ext cx="5773210" cy="1325563"/>
          </a:xfrm>
        </p:spPr>
        <p:txBody>
          <a:bodyPr>
            <a:noAutofit/>
          </a:bodyPr>
          <a:lstStyle/>
          <a:p>
            <a:r>
              <a:rPr lang="en-US" sz="6600" dirty="0"/>
              <a:t>Cracking Target, </a:t>
            </a:r>
            <a:br>
              <a:rPr lang="en-US" sz="6600" dirty="0"/>
            </a:br>
            <a:r>
              <a:rPr lang="en-US" sz="6600" dirty="0"/>
              <a:t>Whale Accounts </a:t>
            </a:r>
          </a:p>
        </p:txBody>
      </p:sp>
      <p:sp>
        <p:nvSpPr>
          <p:cNvPr id="2" name="TextBox 1">
            <a:extLst>
              <a:ext uri="{FF2B5EF4-FFF2-40B4-BE49-F238E27FC236}">
                <a16:creationId xmlns:a16="http://schemas.microsoft.com/office/drawing/2014/main" id="{4E274B09-E4AA-4143-BE08-D40008A76731}"/>
              </a:ext>
            </a:extLst>
          </p:cNvPr>
          <p:cNvSpPr txBox="1"/>
          <p:nvPr/>
        </p:nvSpPr>
        <p:spPr>
          <a:xfrm>
            <a:off x="754912" y="467833"/>
            <a:ext cx="1382232" cy="1015663"/>
          </a:xfrm>
          <a:prstGeom prst="rect">
            <a:avLst/>
          </a:prstGeom>
          <a:noFill/>
        </p:spPr>
        <p:txBody>
          <a:bodyPr wrap="square" rtlCol="0">
            <a:spAutoFit/>
          </a:bodyPr>
          <a:lstStyle/>
          <a:p>
            <a:r>
              <a:rPr lang="en-US" sz="6000" b="1" dirty="0"/>
              <a:t>#10</a:t>
            </a:r>
          </a:p>
        </p:txBody>
      </p:sp>
      <p:pic>
        <p:nvPicPr>
          <p:cNvPr id="6" name="Picture 5" descr="A close up of an animal&#10;&#10;Description automatically generated">
            <a:extLst>
              <a:ext uri="{FF2B5EF4-FFF2-40B4-BE49-F238E27FC236}">
                <a16:creationId xmlns:a16="http://schemas.microsoft.com/office/drawing/2014/main" id="{C021E54F-A0C2-4428-B16F-50C18CB30B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3934" y="32779"/>
            <a:ext cx="4298065" cy="6836795"/>
          </a:xfrm>
          <a:prstGeom prst="rect">
            <a:avLst/>
          </a:prstGeom>
        </p:spPr>
      </p:pic>
      <p:sp>
        <p:nvSpPr>
          <p:cNvPr id="3" name="TextBox 2">
            <a:extLst>
              <a:ext uri="{FF2B5EF4-FFF2-40B4-BE49-F238E27FC236}">
                <a16:creationId xmlns:a16="http://schemas.microsoft.com/office/drawing/2014/main" id="{8729CD93-043F-4F46-A8CF-4D56EA2BB23E}"/>
              </a:ext>
            </a:extLst>
          </p:cNvPr>
          <p:cNvSpPr txBox="1"/>
          <p:nvPr/>
        </p:nvSpPr>
        <p:spPr>
          <a:xfrm>
            <a:off x="754912" y="4929318"/>
            <a:ext cx="4880345" cy="923330"/>
          </a:xfrm>
          <a:prstGeom prst="rect">
            <a:avLst/>
          </a:prstGeom>
          <a:noFill/>
        </p:spPr>
        <p:txBody>
          <a:bodyPr wrap="square" rtlCol="0">
            <a:spAutoFit/>
          </a:bodyPr>
          <a:lstStyle/>
          <a:p>
            <a:r>
              <a:rPr lang="en-US" b="1" i="1" u="sng" dirty="0">
                <a:solidFill>
                  <a:srgbClr val="7030A0"/>
                </a:solidFill>
              </a:rPr>
              <a:t>Uses?</a:t>
            </a:r>
          </a:p>
          <a:p>
            <a:r>
              <a:rPr lang="en-US" i="1" dirty="0">
                <a:solidFill>
                  <a:srgbClr val="7030A0"/>
                </a:solidFill>
              </a:rPr>
              <a:t>Developing a Next-Level, Formal-Cracking Ability</a:t>
            </a:r>
          </a:p>
          <a:p>
            <a:r>
              <a:rPr lang="en-US" i="1" dirty="0">
                <a:solidFill>
                  <a:srgbClr val="7030A0"/>
                </a:solidFill>
              </a:rPr>
              <a:t>With Specific (New?) Conceptual Tools</a:t>
            </a:r>
          </a:p>
        </p:txBody>
      </p:sp>
      <p:sp>
        <p:nvSpPr>
          <p:cNvPr id="5" name="TextBox 4">
            <a:extLst>
              <a:ext uri="{FF2B5EF4-FFF2-40B4-BE49-F238E27FC236}">
                <a16:creationId xmlns:a16="http://schemas.microsoft.com/office/drawing/2014/main" id="{172D385B-B2D9-4894-8551-D97D3475BE62}"/>
              </a:ext>
            </a:extLst>
          </p:cNvPr>
          <p:cNvSpPr txBox="1"/>
          <p:nvPr/>
        </p:nvSpPr>
        <p:spPr>
          <a:xfrm>
            <a:off x="6586869" y="4790818"/>
            <a:ext cx="2614129" cy="1200329"/>
          </a:xfrm>
          <a:prstGeom prst="rect">
            <a:avLst/>
          </a:prstGeom>
          <a:noFill/>
        </p:spPr>
        <p:txBody>
          <a:bodyPr wrap="square" rtlCol="0">
            <a:spAutoFit/>
          </a:bodyPr>
          <a:lstStyle/>
          <a:p>
            <a:r>
              <a:rPr lang="en-US" dirty="0"/>
              <a:t>D. Bruce Merrifield, Jr.</a:t>
            </a:r>
          </a:p>
          <a:p>
            <a:r>
              <a:rPr lang="en-US" dirty="0">
                <a:hlinkClick r:id="rId3"/>
              </a:rPr>
              <a:t>bruce@merrifield.com</a:t>
            </a:r>
            <a:endParaRPr lang="en-US" dirty="0"/>
          </a:p>
          <a:p>
            <a:r>
              <a:rPr lang="en-US" dirty="0">
                <a:hlinkClick r:id="rId4"/>
              </a:rPr>
              <a:t>www.merrifieldact2.com</a:t>
            </a:r>
            <a:endParaRPr lang="en-US" dirty="0"/>
          </a:p>
          <a:p>
            <a:r>
              <a:rPr lang="en-US" dirty="0"/>
              <a:t>Connect on LinkedIn</a:t>
            </a:r>
          </a:p>
        </p:txBody>
      </p:sp>
    </p:spTree>
    <p:extLst>
      <p:ext uri="{BB962C8B-B14F-4D97-AF65-F5344CB8AC3E}">
        <p14:creationId xmlns:p14="http://schemas.microsoft.com/office/powerpoint/2010/main" val="1364431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2C67FE-40F8-4EF2-9CAA-2279A2789C5C}"/>
              </a:ext>
            </a:extLst>
          </p:cNvPr>
          <p:cNvSpPr>
            <a:spLocks noGrp="1"/>
          </p:cNvSpPr>
          <p:nvPr>
            <p:ph type="title"/>
          </p:nvPr>
        </p:nvSpPr>
        <p:spPr/>
        <p:txBody>
          <a:bodyPr/>
          <a:lstStyle/>
          <a:p>
            <a:r>
              <a:rPr lang="en-US" dirty="0"/>
              <a:t>Assumptions About </a:t>
            </a:r>
            <a:r>
              <a:rPr lang="en-US" b="1" i="1" dirty="0">
                <a:solidFill>
                  <a:srgbClr val="C00000"/>
                </a:solidFill>
              </a:rPr>
              <a:t>Next-Level Selling</a:t>
            </a:r>
          </a:p>
        </p:txBody>
      </p:sp>
      <p:sp>
        <p:nvSpPr>
          <p:cNvPr id="4" name="Content Placeholder 3">
            <a:extLst>
              <a:ext uri="{FF2B5EF4-FFF2-40B4-BE49-F238E27FC236}">
                <a16:creationId xmlns:a16="http://schemas.microsoft.com/office/drawing/2014/main" id="{93181721-FE6B-4FA6-859B-5FF12B486473}"/>
              </a:ext>
            </a:extLst>
          </p:cNvPr>
          <p:cNvSpPr>
            <a:spLocks noGrp="1"/>
          </p:cNvSpPr>
          <p:nvPr>
            <p:ph idx="1"/>
          </p:nvPr>
        </p:nvSpPr>
        <p:spPr/>
        <p:txBody>
          <a:bodyPr>
            <a:normAutofit/>
          </a:bodyPr>
          <a:lstStyle/>
          <a:p>
            <a:r>
              <a:rPr lang="en-US" dirty="0"/>
              <a:t>Thankful for our Core-Profit Whales. </a:t>
            </a:r>
          </a:p>
          <a:p>
            <a:r>
              <a:rPr lang="en-US" dirty="0"/>
              <a:t>But, to steal Competitors’? And, Transform big-losers to winners!  </a:t>
            </a:r>
          </a:p>
          <a:p>
            <a:r>
              <a:rPr lang="en-US" dirty="0"/>
              <a:t>Cracking (stealing) accounts profitably takes Next-level, Value-prop.</a:t>
            </a:r>
          </a:p>
          <a:p>
            <a:r>
              <a:rPr lang="en-US" dirty="0"/>
              <a:t>Not: schmooze, patience and/or X%-Off yields: </a:t>
            </a:r>
          </a:p>
          <a:p>
            <a:pPr lvl="1"/>
            <a:r>
              <a:rPr lang="en-US" dirty="0"/>
              <a:t>Switching costs/habits prevail</a:t>
            </a:r>
          </a:p>
          <a:p>
            <a:pPr lvl="1"/>
            <a:r>
              <a:rPr lang="en-US" dirty="0"/>
              <a:t>Price? Incumbent matches (and retaliates?) Or, we win a new, big loser.   </a:t>
            </a:r>
          </a:p>
          <a:p>
            <a:r>
              <a:rPr lang="en-US" dirty="0"/>
              <a:t>To pitch a better system? Customer must change. Their champ?</a:t>
            </a:r>
          </a:p>
          <a:p>
            <a:pPr lvl="1"/>
            <a:r>
              <a:rPr lang="en-US" dirty="0"/>
              <a:t>Reps calling on buyers in silos can’t change the buying process (friction?)    </a:t>
            </a:r>
          </a:p>
        </p:txBody>
      </p:sp>
      <p:sp>
        <p:nvSpPr>
          <p:cNvPr id="5" name="TextBox 4">
            <a:extLst>
              <a:ext uri="{FF2B5EF4-FFF2-40B4-BE49-F238E27FC236}">
                <a16:creationId xmlns:a16="http://schemas.microsoft.com/office/drawing/2014/main" id="{16918FF5-CFE0-490C-964B-548C2A59EE62}"/>
              </a:ext>
            </a:extLst>
          </p:cNvPr>
          <p:cNvSpPr txBox="1"/>
          <p:nvPr/>
        </p:nvSpPr>
        <p:spPr>
          <a:xfrm>
            <a:off x="274674" y="5746076"/>
            <a:ext cx="11642652" cy="861774"/>
          </a:xfrm>
          <a:prstGeom prst="rect">
            <a:avLst/>
          </a:prstGeom>
          <a:solidFill>
            <a:srgbClr val="FFC000"/>
          </a:solidFill>
        </p:spPr>
        <p:txBody>
          <a:bodyPr wrap="square" rtlCol="0">
            <a:spAutoFit/>
          </a:bodyPr>
          <a:lstStyle/>
          <a:p>
            <a:r>
              <a:rPr lang="en-US" sz="2500" b="1" dirty="0"/>
              <a:t>1) Total Team Focused on…. 2) Most-Likely with…. 3) Open-Book, 3PL, Custom Solution: </a:t>
            </a:r>
          </a:p>
          <a:p>
            <a:r>
              <a:rPr lang="en-US" sz="2500" b="1" dirty="0"/>
              <a:t>        			             </a:t>
            </a:r>
            <a:r>
              <a:rPr lang="en-US" sz="2500" b="1" i="1" dirty="0">
                <a:solidFill>
                  <a:srgbClr val="7030A0"/>
                </a:solidFill>
              </a:rPr>
              <a:t>Increases success odds  </a:t>
            </a:r>
          </a:p>
        </p:txBody>
      </p:sp>
    </p:spTree>
    <p:extLst>
      <p:ext uri="{BB962C8B-B14F-4D97-AF65-F5344CB8AC3E}">
        <p14:creationId xmlns:p14="http://schemas.microsoft.com/office/powerpoint/2010/main" val="4123725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902008" y="243311"/>
            <a:ext cx="10083925" cy="531813"/>
          </a:xfrm>
        </p:spPr>
        <p:txBody>
          <a:bodyPr>
            <a:noAutofit/>
          </a:bodyPr>
          <a:lstStyle/>
          <a:p>
            <a:r>
              <a:rPr lang="en-US" altLang="en-US" sz="3200" b="1" dirty="0"/>
              <a:t>        Where Are Targets on The Service-Model-Cost Map? </a:t>
            </a:r>
          </a:p>
        </p:txBody>
      </p:sp>
      <p:graphicFrame>
        <p:nvGraphicFramePr>
          <p:cNvPr id="58380" name="Object 10"/>
          <p:cNvGraphicFramePr>
            <a:graphicFrameLocks noChangeAspect="1"/>
          </p:cNvGraphicFramePr>
          <p:nvPr/>
        </p:nvGraphicFramePr>
        <p:xfrm>
          <a:off x="6286500" y="1803403"/>
          <a:ext cx="4154488" cy="3101975"/>
        </p:xfrm>
        <a:graphic>
          <a:graphicData uri="http://schemas.openxmlformats.org/presentationml/2006/ole">
            <mc:AlternateContent xmlns:mc="http://schemas.openxmlformats.org/markup-compatibility/2006">
              <mc:Choice xmlns:v="urn:schemas-microsoft-com:vml" Requires="v">
                <p:oleObj spid="_x0000_s1027" name="CorelDRAW!" r:id="rId4" imgW="472296" imgH="472296" progId="CDraw4">
                  <p:embed/>
                </p:oleObj>
              </mc:Choice>
              <mc:Fallback>
                <p:oleObj name="CorelDRAW!" r:id="rId4" imgW="472296" imgH="472296" progId="CDraw4">
                  <p:embed/>
                  <p:pic>
                    <p:nvPicPr>
                      <p:cNvPr id="5838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6500" y="1803403"/>
                        <a:ext cx="4154488" cy="310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8381" name="Text Box 11"/>
          <p:cNvSpPr txBox="1">
            <a:spLocks noChangeArrowheads="1"/>
          </p:cNvSpPr>
          <p:nvPr/>
        </p:nvSpPr>
        <p:spPr bwMode="auto">
          <a:xfrm>
            <a:off x="8088313" y="1989139"/>
            <a:ext cx="5549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600" b="1">
                <a:solidFill>
                  <a:schemeClr val="tx1"/>
                </a:solidFill>
                <a:latin typeface="Arial" pitchFamily="34" charset="0"/>
              </a:defRPr>
            </a:lvl1pPr>
            <a:lvl2pPr marL="742950" indent="-285750">
              <a:defRPr sz="3600" b="1">
                <a:solidFill>
                  <a:schemeClr val="tx1"/>
                </a:solidFill>
                <a:latin typeface="Arial" pitchFamily="34" charset="0"/>
              </a:defRPr>
            </a:lvl2pPr>
            <a:lvl3pPr marL="1143000" indent="-228600">
              <a:defRPr sz="3600" b="1">
                <a:solidFill>
                  <a:schemeClr val="tx1"/>
                </a:solidFill>
                <a:latin typeface="Arial" pitchFamily="34" charset="0"/>
              </a:defRPr>
            </a:lvl3pPr>
            <a:lvl4pPr marL="1600200" indent="-228600">
              <a:defRPr sz="3600" b="1">
                <a:solidFill>
                  <a:schemeClr val="tx1"/>
                </a:solidFill>
                <a:latin typeface="Arial" pitchFamily="34" charset="0"/>
              </a:defRPr>
            </a:lvl4pPr>
            <a:lvl5pPr marL="2057400" indent="-228600">
              <a:defRPr sz="3600" b="1">
                <a:solidFill>
                  <a:schemeClr val="tx1"/>
                </a:solidFill>
                <a:latin typeface="Arial" pitchFamily="34" charset="0"/>
              </a:defRPr>
            </a:lvl5pPr>
            <a:lvl6pPr marL="2514600" indent="-228600" eaLnBrk="0" fontAlgn="base" hangingPunct="0">
              <a:spcBef>
                <a:spcPct val="0"/>
              </a:spcBef>
              <a:spcAft>
                <a:spcPct val="0"/>
              </a:spcAft>
              <a:defRPr sz="3600" b="1">
                <a:solidFill>
                  <a:schemeClr val="tx1"/>
                </a:solidFill>
                <a:latin typeface="Arial" pitchFamily="34" charset="0"/>
              </a:defRPr>
            </a:lvl6pPr>
            <a:lvl7pPr marL="2971800" indent="-228600" eaLnBrk="0" fontAlgn="base" hangingPunct="0">
              <a:spcBef>
                <a:spcPct val="0"/>
              </a:spcBef>
              <a:spcAft>
                <a:spcPct val="0"/>
              </a:spcAft>
              <a:defRPr sz="3600" b="1">
                <a:solidFill>
                  <a:schemeClr val="tx1"/>
                </a:solidFill>
                <a:latin typeface="Arial" pitchFamily="34" charset="0"/>
              </a:defRPr>
            </a:lvl7pPr>
            <a:lvl8pPr marL="3429000" indent="-228600" eaLnBrk="0" fontAlgn="base" hangingPunct="0">
              <a:spcBef>
                <a:spcPct val="0"/>
              </a:spcBef>
              <a:spcAft>
                <a:spcPct val="0"/>
              </a:spcAft>
              <a:defRPr sz="3600" b="1">
                <a:solidFill>
                  <a:schemeClr val="tx1"/>
                </a:solidFill>
                <a:latin typeface="Arial" pitchFamily="34" charset="0"/>
              </a:defRPr>
            </a:lvl8pPr>
            <a:lvl9pPr marL="3886200" indent="-228600" eaLnBrk="0" fontAlgn="base" hangingPunct="0">
              <a:spcBef>
                <a:spcPct val="0"/>
              </a:spcBef>
              <a:spcAft>
                <a:spcPct val="0"/>
              </a:spcAft>
              <a:defRPr sz="3600" b="1">
                <a:solidFill>
                  <a:schemeClr val="tx1"/>
                </a:solidFill>
                <a:latin typeface="Arial" pitchFamily="34" charset="0"/>
              </a:defRPr>
            </a:lvl9pPr>
          </a:lstStyle>
          <a:p>
            <a:r>
              <a:rPr lang="en-US" altLang="en-US" sz="4000">
                <a:solidFill>
                  <a:srgbClr val="000000"/>
                </a:solidFill>
              </a:rPr>
              <a:t>A</a:t>
            </a:r>
          </a:p>
        </p:txBody>
      </p:sp>
      <p:sp>
        <p:nvSpPr>
          <p:cNvPr id="58382" name="Text Box 12"/>
          <p:cNvSpPr txBox="1">
            <a:spLocks noChangeArrowheads="1"/>
          </p:cNvSpPr>
          <p:nvPr/>
        </p:nvSpPr>
        <p:spPr bwMode="auto">
          <a:xfrm>
            <a:off x="8088313" y="2755901"/>
            <a:ext cx="5549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600" b="1">
                <a:solidFill>
                  <a:schemeClr val="tx1"/>
                </a:solidFill>
                <a:latin typeface="Arial" pitchFamily="34" charset="0"/>
              </a:defRPr>
            </a:lvl1pPr>
            <a:lvl2pPr marL="742950" indent="-285750">
              <a:defRPr sz="3600" b="1">
                <a:solidFill>
                  <a:schemeClr val="tx1"/>
                </a:solidFill>
                <a:latin typeface="Arial" pitchFamily="34" charset="0"/>
              </a:defRPr>
            </a:lvl2pPr>
            <a:lvl3pPr marL="1143000" indent="-228600">
              <a:defRPr sz="3600" b="1">
                <a:solidFill>
                  <a:schemeClr val="tx1"/>
                </a:solidFill>
                <a:latin typeface="Arial" pitchFamily="34" charset="0"/>
              </a:defRPr>
            </a:lvl3pPr>
            <a:lvl4pPr marL="1600200" indent="-228600">
              <a:defRPr sz="3600" b="1">
                <a:solidFill>
                  <a:schemeClr val="tx1"/>
                </a:solidFill>
                <a:latin typeface="Arial" pitchFamily="34" charset="0"/>
              </a:defRPr>
            </a:lvl4pPr>
            <a:lvl5pPr marL="2057400" indent="-228600">
              <a:defRPr sz="3600" b="1">
                <a:solidFill>
                  <a:schemeClr val="tx1"/>
                </a:solidFill>
                <a:latin typeface="Arial" pitchFamily="34" charset="0"/>
              </a:defRPr>
            </a:lvl5pPr>
            <a:lvl6pPr marL="2514600" indent="-228600" eaLnBrk="0" fontAlgn="base" hangingPunct="0">
              <a:spcBef>
                <a:spcPct val="0"/>
              </a:spcBef>
              <a:spcAft>
                <a:spcPct val="0"/>
              </a:spcAft>
              <a:defRPr sz="3600" b="1">
                <a:solidFill>
                  <a:schemeClr val="tx1"/>
                </a:solidFill>
                <a:latin typeface="Arial" pitchFamily="34" charset="0"/>
              </a:defRPr>
            </a:lvl6pPr>
            <a:lvl7pPr marL="2971800" indent="-228600" eaLnBrk="0" fontAlgn="base" hangingPunct="0">
              <a:spcBef>
                <a:spcPct val="0"/>
              </a:spcBef>
              <a:spcAft>
                <a:spcPct val="0"/>
              </a:spcAft>
              <a:defRPr sz="3600" b="1">
                <a:solidFill>
                  <a:schemeClr val="tx1"/>
                </a:solidFill>
                <a:latin typeface="Arial" pitchFamily="34" charset="0"/>
              </a:defRPr>
            </a:lvl7pPr>
            <a:lvl8pPr marL="3429000" indent="-228600" eaLnBrk="0" fontAlgn="base" hangingPunct="0">
              <a:spcBef>
                <a:spcPct val="0"/>
              </a:spcBef>
              <a:spcAft>
                <a:spcPct val="0"/>
              </a:spcAft>
              <a:defRPr sz="3600" b="1">
                <a:solidFill>
                  <a:schemeClr val="tx1"/>
                </a:solidFill>
                <a:latin typeface="Arial" pitchFamily="34" charset="0"/>
              </a:defRPr>
            </a:lvl8pPr>
            <a:lvl9pPr marL="3886200" indent="-228600" eaLnBrk="0" fontAlgn="base" hangingPunct="0">
              <a:spcBef>
                <a:spcPct val="0"/>
              </a:spcBef>
              <a:spcAft>
                <a:spcPct val="0"/>
              </a:spcAft>
              <a:defRPr sz="3600" b="1">
                <a:solidFill>
                  <a:schemeClr val="tx1"/>
                </a:solidFill>
                <a:latin typeface="Arial" pitchFamily="34" charset="0"/>
              </a:defRPr>
            </a:lvl9pPr>
          </a:lstStyle>
          <a:p>
            <a:r>
              <a:rPr lang="en-US" altLang="en-US" sz="4000">
                <a:solidFill>
                  <a:srgbClr val="000000"/>
                </a:solidFill>
              </a:rPr>
              <a:t>B</a:t>
            </a:r>
          </a:p>
        </p:txBody>
      </p:sp>
      <p:sp>
        <p:nvSpPr>
          <p:cNvPr id="58383" name="Text Box 13"/>
          <p:cNvSpPr txBox="1">
            <a:spLocks noChangeArrowheads="1"/>
          </p:cNvSpPr>
          <p:nvPr/>
        </p:nvSpPr>
        <p:spPr bwMode="auto">
          <a:xfrm>
            <a:off x="8088313" y="3421064"/>
            <a:ext cx="5549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600" b="1">
                <a:solidFill>
                  <a:schemeClr val="tx1"/>
                </a:solidFill>
                <a:latin typeface="Arial" pitchFamily="34" charset="0"/>
              </a:defRPr>
            </a:lvl1pPr>
            <a:lvl2pPr marL="742950" indent="-285750">
              <a:defRPr sz="3600" b="1">
                <a:solidFill>
                  <a:schemeClr val="tx1"/>
                </a:solidFill>
                <a:latin typeface="Arial" pitchFamily="34" charset="0"/>
              </a:defRPr>
            </a:lvl2pPr>
            <a:lvl3pPr marL="1143000" indent="-228600">
              <a:defRPr sz="3600" b="1">
                <a:solidFill>
                  <a:schemeClr val="tx1"/>
                </a:solidFill>
                <a:latin typeface="Arial" pitchFamily="34" charset="0"/>
              </a:defRPr>
            </a:lvl3pPr>
            <a:lvl4pPr marL="1600200" indent="-228600">
              <a:defRPr sz="3600" b="1">
                <a:solidFill>
                  <a:schemeClr val="tx1"/>
                </a:solidFill>
                <a:latin typeface="Arial" pitchFamily="34" charset="0"/>
              </a:defRPr>
            </a:lvl4pPr>
            <a:lvl5pPr marL="2057400" indent="-228600">
              <a:defRPr sz="3600" b="1">
                <a:solidFill>
                  <a:schemeClr val="tx1"/>
                </a:solidFill>
                <a:latin typeface="Arial" pitchFamily="34" charset="0"/>
              </a:defRPr>
            </a:lvl5pPr>
            <a:lvl6pPr marL="2514600" indent="-228600" eaLnBrk="0" fontAlgn="base" hangingPunct="0">
              <a:spcBef>
                <a:spcPct val="0"/>
              </a:spcBef>
              <a:spcAft>
                <a:spcPct val="0"/>
              </a:spcAft>
              <a:defRPr sz="3600" b="1">
                <a:solidFill>
                  <a:schemeClr val="tx1"/>
                </a:solidFill>
                <a:latin typeface="Arial" pitchFamily="34" charset="0"/>
              </a:defRPr>
            </a:lvl6pPr>
            <a:lvl7pPr marL="2971800" indent="-228600" eaLnBrk="0" fontAlgn="base" hangingPunct="0">
              <a:spcBef>
                <a:spcPct val="0"/>
              </a:spcBef>
              <a:spcAft>
                <a:spcPct val="0"/>
              </a:spcAft>
              <a:defRPr sz="3600" b="1">
                <a:solidFill>
                  <a:schemeClr val="tx1"/>
                </a:solidFill>
                <a:latin typeface="Arial" pitchFamily="34" charset="0"/>
              </a:defRPr>
            </a:lvl7pPr>
            <a:lvl8pPr marL="3429000" indent="-228600" eaLnBrk="0" fontAlgn="base" hangingPunct="0">
              <a:spcBef>
                <a:spcPct val="0"/>
              </a:spcBef>
              <a:spcAft>
                <a:spcPct val="0"/>
              </a:spcAft>
              <a:defRPr sz="3600" b="1">
                <a:solidFill>
                  <a:schemeClr val="tx1"/>
                </a:solidFill>
                <a:latin typeface="Arial" pitchFamily="34" charset="0"/>
              </a:defRPr>
            </a:lvl8pPr>
            <a:lvl9pPr marL="3886200" indent="-228600" eaLnBrk="0" fontAlgn="base" hangingPunct="0">
              <a:spcBef>
                <a:spcPct val="0"/>
              </a:spcBef>
              <a:spcAft>
                <a:spcPct val="0"/>
              </a:spcAft>
              <a:defRPr sz="3600" b="1">
                <a:solidFill>
                  <a:schemeClr val="tx1"/>
                </a:solidFill>
                <a:latin typeface="Arial" pitchFamily="34" charset="0"/>
              </a:defRPr>
            </a:lvl9pPr>
          </a:lstStyle>
          <a:p>
            <a:r>
              <a:rPr lang="en-US" altLang="en-US" sz="4000">
                <a:solidFill>
                  <a:srgbClr val="000000"/>
                </a:solidFill>
              </a:rPr>
              <a:t>C</a:t>
            </a:r>
          </a:p>
        </p:txBody>
      </p:sp>
      <p:sp>
        <p:nvSpPr>
          <p:cNvPr id="58384" name="Text Box 14"/>
          <p:cNvSpPr txBox="1">
            <a:spLocks noChangeArrowheads="1"/>
          </p:cNvSpPr>
          <p:nvPr/>
        </p:nvSpPr>
        <p:spPr bwMode="auto">
          <a:xfrm>
            <a:off x="8088313" y="4200526"/>
            <a:ext cx="5549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600" b="1">
                <a:solidFill>
                  <a:schemeClr val="tx1"/>
                </a:solidFill>
                <a:latin typeface="Arial" pitchFamily="34" charset="0"/>
              </a:defRPr>
            </a:lvl1pPr>
            <a:lvl2pPr marL="742950" indent="-285750">
              <a:defRPr sz="3600" b="1">
                <a:solidFill>
                  <a:schemeClr val="tx1"/>
                </a:solidFill>
                <a:latin typeface="Arial" pitchFamily="34" charset="0"/>
              </a:defRPr>
            </a:lvl2pPr>
            <a:lvl3pPr marL="1143000" indent="-228600">
              <a:defRPr sz="3600" b="1">
                <a:solidFill>
                  <a:schemeClr val="tx1"/>
                </a:solidFill>
                <a:latin typeface="Arial" pitchFamily="34" charset="0"/>
              </a:defRPr>
            </a:lvl3pPr>
            <a:lvl4pPr marL="1600200" indent="-228600">
              <a:defRPr sz="3600" b="1">
                <a:solidFill>
                  <a:schemeClr val="tx1"/>
                </a:solidFill>
                <a:latin typeface="Arial" pitchFamily="34" charset="0"/>
              </a:defRPr>
            </a:lvl4pPr>
            <a:lvl5pPr marL="2057400" indent="-228600">
              <a:defRPr sz="3600" b="1">
                <a:solidFill>
                  <a:schemeClr val="tx1"/>
                </a:solidFill>
                <a:latin typeface="Arial" pitchFamily="34" charset="0"/>
              </a:defRPr>
            </a:lvl5pPr>
            <a:lvl6pPr marL="2514600" indent="-228600" eaLnBrk="0" fontAlgn="base" hangingPunct="0">
              <a:spcBef>
                <a:spcPct val="0"/>
              </a:spcBef>
              <a:spcAft>
                <a:spcPct val="0"/>
              </a:spcAft>
              <a:defRPr sz="3600" b="1">
                <a:solidFill>
                  <a:schemeClr val="tx1"/>
                </a:solidFill>
                <a:latin typeface="Arial" pitchFamily="34" charset="0"/>
              </a:defRPr>
            </a:lvl6pPr>
            <a:lvl7pPr marL="2971800" indent="-228600" eaLnBrk="0" fontAlgn="base" hangingPunct="0">
              <a:spcBef>
                <a:spcPct val="0"/>
              </a:spcBef>
              <a:spcAft>
                <a:spcPct val="0"/>
              </a:spcAft>
              <a:defRPr sz="3600" b="1">
                <a:solidFill>
                  <a:schemeClr val="tx1"/>
                </a:solidFill>
                <a:latin typeface="Arial" pitchFamily="34" charset="0"/>
              </a:defRPr>
            </a:lvl7pPr>
            <a:lvl8pPr marL="3429000" indent="-228600" eaLnBrk="0" fontAlgn="base" hangingPunct="0">
              <a:spcBef>
                <a:spcPct val="0"/>
              </a:spcBef>
              <a:spcAft>
                <a:spcPct val="0"/>
              </a:spcAft>
              <a:defRPr sz="3600" b="1">
                <a:solidFill>
                  <a:schemeClr val="tx1"/>
                </a:solidFill>
                <a:latin typeface="Arial" pitchFamily="34" charset="0"/>
              </a:defRPr>
            </a:lvl8pPr>
            <a:lvl9pPr marL="3886200" indent="-228600" eaLnBrk="0" fontAlgn="base" hangingPunct="0">
              <a:spcBef>
                <a:spcPct val="0"/>
              </a:spcBef>
              <a:spcAft>
                <a:spcPct val="0"/>
              </a:spcAft>
              <a:defRPr sz="3600" b="1">
                <a:solidFill>
                  <a:schemeClr val="tx1"/>
                </a:solidFill>
                <a:latin typeface="Arial" pitchFamily="34" charset="0"/>
              </a:defRPr>
            </a:lvl9pPr>
          </a:lstStyle>
          <a:p>
            <a:r>
              <a:rPr lang="en-US" altLang="en-US" sz="4000">
                <a:solidFill>
                  <a:srgbClr val="000000"/>
                </a:solidFill>
              </a:rPr>
              <a:t>D</a:t>
            </a:r>
          </a:p>
        </p:txBody>
      </p:sp>
      <p:sp>
        <p:nvSpPr>
          <p:cNvPr id="58385" name="Line 15"/>
          <p:cNvSpPr>
            <a:spLocks noChangeShapeType="1"/>
          </p:cNvSpPr>
          <p:nvPr/>
        </p:nvSpPr>
        <p:spPr bwMode="auto">
          <a:xfrm flipH="1">
            <a:off x="6678615" y="1890713"/>
            <a:ext cx="3305175" cy="0"/>
          </a:xfrm>
          <a:prstGeom prst="line">
            <a:avLst/>
          </a:prstGeom>
          <a:noFill/>
          <a:ln w="50800">
            <a:solidFill>
              <a:schemeClr val="tx1"/>
            </a:solidFill>
            <a:prstDash val="sysDot"/>
            <a:round/>
            <a:headEnd type="none"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86" name="Line 16"/>
          <p:cNvSpPr>
            <a:spLocks noChangeShapeType="1"/>
          </p:cNvSpPr>
          <p:nvPr/>
        </p:nvSpPr>
        <p:spPr bwMode="auto">
          <a:xfrm>
            <a:off x="7840663" y="2649538"/>
            <a:ext cx="0" cy="704850"/>
          </a:xfrm>
          <a:prstGeom prst="line">
            <a:avLst/>
          </a:prstGeom>
          <a:noFill/>
          <a:ln w="101600">
            <a:solidFill>
              <a:schemeClr val="tx1"/>
            </a:solidFill>
            <a:round/>
            <a:headEnd type="none"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87" name="Line 17"/>
          <p:cNvSpPr>
            <a:spLocks noChangeShapeType="1"/>
          </p:cNvSpPr>
          <p:nvPr/>
        </p:nvSpPr>
        <p:spPr bwMode="auto">
          <a:xfrm>
            <a:off x="8921750" y="2636838"/>
            <a:ext cx="0" cy="704850"/>
          </a:xfrm>
          <a:prstGeom prst="line">
            <a:avLst/>
          </a:prstGeom>
          <a:noFill/>
          <a:ln w="101600">
            <a:solidFill>
              <a:schemeClr val="tx1"/>
            </a:solidFill>
            <a:round/>
            <a:headEnd type="none"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88" name="Line 18"/>
          <p:cNvSpPr>
            <a:spLocks noChangeShapeType="1"/>
          </p:cNvSpPr>
          <p:nvPr/>
        </p:nvSpPr>
        <p:spPr bwMode="auto">
          <a:xfrm>
            <a:off x="7983538" y="3395663"/>
            <a:ext cx="0" cy="704850"/>
          </a:xfrm>
          <a:prstGeom prst="line">
            <a:avLst/>
          </a:prstGeom>
          <a:noFill/>
          <a:ln w="101600">
            <a:solidFill>
              <a:schemeClr val="tx1"/>
            </a:solidFill>
            <a:round/>
            <a:headEnd type="none"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89" name="Line 19"/>
          <p:cNvSpPr>
            <a:spLocks noChangeShapeType="1"/>
          </p:cNvSpPr>
          <p:nvPr/>
        </p:nvSpPr>
        <p:spPr bwMode="auto">
          <a:xfrm>
            <a:off x="8755063" y="3382963"/>
            <a:ext cx="0" cy="704850"/>
          </a:xfrm>
          <a:prstGeom prst="line">
            <a:avLst/>
          </a:prstGeom>
          <a:noFill/>
          <a:ln w="101600">
            <a:solidFill>
              <a:schemeClr val="tx1"/>
            </a:solidFill>
            <a:round/>
            <a:headEnd type="none"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90" name="Line 20"/>
          <p:cNvSpPr>
            <a:spLocks noChangeShapeType="1"/>
          </p:cNvSpPr>
          <p:nvPr/>
        </p:nvSpPr>
        <p:spPr bwMode="auto">
          <a:xfrm>
            <a:off x="8137525" y="4164013"/>
            <a:ext cx="0" cy="704850"/>
          </a:xfrm>
          <a:prstGeom prst="line">
            <a:avLst/>
          </a:prstGeom>
          <a:noFill/>
          <a:ln w="101600">
            <a:solidFill>
              <a:schemeClr val="tx1"/>
            </a:solidFill>
            <a:round/>
            <a:headEnd type="none"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91" name="Line 21"/>
          <p:cNvSpPr>
            <a:spLocks noChangeShapeType="1"/>
          </p:cNvSpPr>
          <p:nvPr/>
        </p:nvSpPr>
        <p:spPr bwMode="auto">
          <a:xfrm>
            <a:off x="8599488" y="4151313"/>
            <a:ext cx="0" cy="704850"/>
          </a:xfrm>
          <a:prstGeom prst="line">
            <a:avLst/>
          </a:prstGeom>
          <a:noFill/>
          <a:ln w="101600">
            <a:solidFill>
              <a:schemeClr val="tx1"/>
            </a:solidFill>
            <a:round/>
            <a:headEnd type="none"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92" name="Line 22"/>
          <p:cNvSpPr>
            <a:spLocks noChangeShapeType="1"/>
          </p:cNvSpPr>
          <p:nvPr/>
        </p:nvSpPr>
        <p:spPr bwMode="auto">
          <a:xfrm>
            <a:off x="7785102" y="3341688"/>
            <a:ext cx="290513" cy="0"/>
          </a:xfrm>
          <a:prstGeom prst="line">
            <a:avLst/>
          </a:prstGeom>
          <a:noFill/>
          <a:ln w="101600">
            <a:solidFill>
              <a:schemeClr val="tx1"/>
            </a:solidFill>
            <a:round/>
            <a:headEnd type="none"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93" name="Line 23"/>
          <p:cNvSpPr>
            <a:spLocks noChangeShapeType="1"/>
          </p:cNvSpPr>
          <p:nvPr/>
        </p:nvSpPr>
        <p:spPr bwMode="auto">
          <a:xfrm>
            <a:off x="8712202" y="3341688"/>
            <a:ext cx="290513" cy="0"/>
          </a:xfrm>
          <a:prstGeom prst="line">
            <a:avLst/>
          </a:prstGeom>
          <a:noFill/>
          <a:ln w="101600">
            <a:solidFill>
              <a:schemeClr val="tx1"/>
            </a:solidFill>
            <a:round/>
            <a:headEnd type="none"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94" name="Line 24"/>
          <p:cNvSpPr>
            <a:spLocks noChangeShapeType="1"/>
          </p:cNvSpPr>
          <p:nvPr/>
        </p:nvSpPr>
        <p:spPr bwMode="auto">
          <a:xfrm>
            <a:off x="7962902" y="4102100"/>
            <a:ext cx="290513" cy="0"/>
          </a:xfrm>
          <a:prstGeom prst="line">
            <a:avLst/>
          </a:prstGeom>
          <a:noFill/>
          <a:ln w="101600">
            <a:solidFill>
              <a:schemeClr val="tx1"/>
            </a:solidFill>
            <a:round/>
            <a:headEnd type="none"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95" name="Line 25"/>
          <p:cNvSpPr>
            <a:spLocks noChangeShapeType="1"/>
          </p:cNvSpPr>
          <p:nvPr/>
        </p:nvSpPr>
        <p:spPr bwMode="auto">
          <a:xfrm>
            <a:off x="8526464" y="4100513"/>
            <a:ext cx="290512" cy="0"/>
          </a:xfrm>
          <a:prstGeom prst="line">
            <a:avLst/>
          </a:prstGeom>
          <a:noFill/>
          <a:ln w="101600">
            <a:solidFill>
              <a:schemeClr val="tx1"/>
            </a:solidFill>
            <a:round/>
            <a:headEnd type="none"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402" name="Arc 32"/>
          <p:cNvSpPr>
            <a:spLocks/>
          </p:cNvSpPr>
          <p:nvPr/>
        </p:nvSpPr>
        <p:spPr bwMode="auto">
          <a:xfrm flipH="1">
            <a:off x="8921751" y="1890716"/>
            <a:ext cx="1062038" cy="7461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0800">
            <a:solidFill>
              <a:schemeClr val="tx1"/>
            </a:solidFill>
            <a:round/>
            <a:headEnd type="none" w="sm" len="sm"/>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403" name="Arc 33"/>
          <p:cNvSpPr>
            <a:spLocks/>
          </p:cNvSpPr>
          <p:nvPr/>
        </p:nvSpPr>
        <p:spPr bwMode="auto">
          <a:xfrm rot="-10734528" flipH="1" flipV="1">
            <a:off x="6719890" y="1906591"/>
            <a:ext cx="1062037" cy="7461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0800">
            <a:solidFill>
              <a:schemeClr val="tx1"/>
            </a:solidFill>
            <a:round/>
            <a:headEnd type="none" w="sm" len="sm"/>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8" name="Picture 2" descr="http://gsmpr604.wikispaces.com/file/view/Wiki_2.jpg/42605587/Wiki_2.jp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41725" y="1897064"/>
            <a:ext cx="4081075" cy="304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27176" y="5532135"/>
            <a:ext cx="8737648" cy="1077218"/>
          </a:xfrm>
          <a:prstGeom prst="rect">
            <a:avLst/>
          </a:prstGeom>
          <a:noFill/>
        </p:spPr>
        <p:txBody>
          <a:bodyPr wrap="none" rtlCol="0">
            <a:spAutoFit/>
          </a:bodyPr>
          <a:lstStyle/>
          <a:p>
            <a:r>
              <a:rPr lang="en-US" sz="3200" dirty="0"/>
              <a:t>Must Bundle, Unbundle (Extra) Services (for fees?)</a:t>
            </a:r>
          </a:p>
          <a:p>
            <a:r>
              <a:rPr lang="en-US" sz="3200" dirty="0"/>
              <a:t>Within Different, CTS, Customized, Service Models?</a:t>
            </a:r>
          </a:p>
        </p:txBody>
      </p:sp>
      <p:sp>
        <p:nvSpPr>
          <p:cNvPr id="3" name="TextBox 2"/>
          <p:cNvSpPr txBox="1"/>
          <p:nvPr/>
        </p:nvSpPr>
        <p:spPr>
          <a:xfrm>
            <a:off x="7638450" y="1910320"/>
            <a:ext cx="583814" cy="369332"/>
          </a:xfrm>
          <a:prstGeom prst="rect">
            <a:avLst/>
          </a:prstGeom>
          <a:noFill/>
        </p:spPr>
        <p:txBody>
          <a:bodyPr wrap="none" rtlCol="0">
            <a:spAutoFit/>
          </a:bodyPr>
          <a:lstStyle/>
          <a:p>
            <a:r>
              <a:rPr lang="en-US" b="1" dirty="0"/>
              <a:t>19%</a:t>
            </a:r>
          </a:p>
        </p:txBody>
      </p:sp>
      <p:sp>
        <p:nvSpPr>
          <p:cNvPr id="5" name="TextBox 4"/>
          <p:cNvSpPr txBox="1"/>
          <p:nvPr/>
        </p:nvSpPr>
        <p:spPr>
          <a:xfrm>
            <a:off x="7048008" y="2326373"/>
            <a:ext cx="583814" cy="646331"/>
          </a:xfrm>
          <a:prstGeom prst="rect">
            <a:avLst/>
          </a:prstGeom>
          <a:noFill/>
        </p:spPr>
        <p:txBody>
          <a:bodyPr wrap="none" rtlCol="0">
            <a:spAutoFit/>
          </a:bodyPr>
          <a:lstStyle/>
          <a:p>
            <a:r>
              <a:rPr lang="en-US" dirty="0"/>
              <a:t>___</a:t>
            </a:r>
          </a:p>
          <a:p>
            <a:r>
              <a:rPr lang="en-US" b="1" dirty="0"/>
              <a:t>80%</a:t>
            </a:r>
          </a:p>
        </p:txBody>
      </p:sp>
      <p:sp>
        <p:nvSpPr>
          <p:cNvPr id="4" name="TextBox 3"/>
          <p:cNvSpPr txBox="1"/>
          <p:nvPr/>
        </p:nvSpPr>
        <p:spPr>
          <a:xfrm>
            <a:off x="8192916" y="1449805"/>
            <a:ext cx="466794" cy="369332"/>
          </a:xfrm>
          <a:prstGeom prst="rect">
            <a:avLst/>
          </a:prstGeom>
          <a:solidFill>
            <a:srgbClr val="FFFF00"/>
          </a:solidFill>
        </p:spPr>
        <p:txBody>
          <a:bodyPr wrap="none" rtlCol="0">
            <a:spAutoFit/>
          </a:bodyPr>
          <a:lstStyle/>
          <a:p>
            <a:r>
              <a:rPr lang="en-US" b="1" dirty="0"/>
              <a:t>1%</a:t>
            </a:r>
          </a:p>
        </p:txBody>
      </p:sp>
      <p:sp>
        <p:nvSpPr>
          <p:cNvPr id="6" name="TextBox 5"/>
          <p:cNvSpPr txBox="1"/>
          <p:nvPr/>
        </p:nvSpPr>
        <p:spPr>
          <a:xfrm>
            <a:off x="8977188" y="4319072"/>
            <a:ext cx="857928" cy="369332"/>
          </a:xfrm>
          <a:prstGeom prst="rect">
            <a:avLst/>
          </a:prstGeom>
          <a:noFill/>
        </p:spPr>
        <p:txBody>
          <a:bodyPr wrap="square" rtlCol="0">
            <a:spAutoFit/>
          </a:bodyPr>
          <a:lstStyle/>
          <a:p>
            <a:r>
              <a:rPr lang="en-US" dirty="0"/>
              <a:t>Retail*</a:t>
            </a:r>
          </a:p>
        </p:txBody>
      </p:sp>
      <p:sp>
        <p:nvSpPr>
          <p:cNvPr id="7" name="TextBox 6"/>
          <p:cNvSpPr txBox="1"/>
          <p:nvPr/>
        </p:nvSpPr>
        <p:spPr>
          <a:xfrm>
            <a:off x="9636442" y="3461049"/>
            <a:ext cx="1168246" cy="369332"/>
          </a:xfrm>
          <a:prstGeom prst="rect">
            <a:avLst/>
          </a:prstGeom>
          <a:noFill/>
        </p:spPr>
        <p:txBody>
          <a:bodyPr wrap="square" rtlCol="0">
            <a:spAutoFit/>
          </a:bodyPr>
          <a:lstStyle/>
          <a:p>
            <a:r>
              <a:rPr lang="en-US" dirty="0"/>
              <a:t>Whole-tail</a:t>
            </a:r>
          </a:p>
        </p:txBody>
      </p:sp>
      <p:sp>
        <p:nvSpPr>
          <p:cNvPr id="8" name="TextBox 7"/>
          <p:cNvSpPr txBox="1"/>
          <p:nvPr/>
        </p:nvSpPr>
        <p:spPr>
          <a:xfrm>
            <a:off x="9445041" y="2589146"/>
            <a:ext cx="1381917" cy="646331"/>
          </a:xfrm>
          <a:prstGeom prst="rect">
            <a:avLst/>
          </a:prstGeom>
          <a:noFill/>
        </p:spPr>
        <p:txBody>
          <a:bodyPr wrap="none" rtlCol="0">
            <a:spAutoFit/>
          </a:bodyPr>
          <a:lstStyle/>
          <a:p>
            <a:r>
              <a:rPr lang="en-US" dirty="0"/>
              <a:t>Auto EC</a:t>
            </a:r>
          </a:p>
          <a:p>
            <a:r>
              <a:rPr lang="en-US" dirty="0" err="1"/>
              <a:t>Telemarket’g</a:t>
            </a:r>
            <a:endParaRPr lang="en-US" dirty="0"/>
          </a:p>
        </p:txBody>
      </p:sp>
      <p:sp>
        <p:nvSpPr>
          <p:cNvPr id="9" name="TextBox 8"/>
          <p:cNvSpPr txBox="1"/>
          <p:nvPr/>
        </p:nvSpPr>
        <p:spPr>
          <a:xfrm>
            <a:off x="9296691" y="2079112"/>
            <a:ext cx="2009578" cy="369332"/>
          </a:xfrm>
          <a:prstGeom prst="rect">
            <a:avLst/>
          </a:prstGeom>
          <a:noFill/>
        </p:spPr>
        <p:txBody>
          <a:bodyPr wrap="square" rtlCol="0">
            <a:spAutoFit/>
          </a:bodyPr>
          <a:lstStyle/>
          <a:p>
            <a:r>
              <a:rPr lang="en-US" dirty="0"/>
              <a:t>“Challenger” Reps</a:t>
            </a:r>
          </a:p>
        </p:txBody>
      </p:sp>
      <p:sp>
        <p:nvSpPr>
          <p:cNvPr id="10" name="TextBox 9"/>
          <p:cNvSpPr txBox="1"/>
          <p:nvPr/>
        </p:nvSpPr>
        <p:spPr>
          <a:xfrm>
            <a:off x="6286499" y="5043948"/>
            <a:ext cx="4314161" cy="338554"/>
          </a:xfrm>
          <a:prstGeom prst="rect">
            <a:avLst/>
          </a:prstGeom>
          <a:noFill/>
        </p:spPr>
        <p:txBody>
          <a:bodyPr wrap="square" rtlCol="0">
            <a:spAutoFit/>
          </a:bodyPr>
          <a:lstStyle/>
          <a:p>
            <a:r>
              <a:rPr lang="en-US" sz="1600" dirty="0"/>
              <a:t>(*Be true to: infrastructure, traffic, logistics reach)</a:t>
            </a:r>
          </a:p>
        </p:txBody>
      </p:sp>
      <p:sp>
        <p:nvSpPr>
          <p:cNvPr id="11" name="Arrow: Right 10">
            <a:extLst>
              <a:ext uri="{FF2B5EF4-FFF2-40B4-BE49-F238E27FC236}">
                <a16:creationId xmlns:a16="http://schemas.microsoft.com/office/drawing/2014/main" id="{AE5249F2-0746-4F87-9FEB-63BDA667119A}"/>
              </a:ext>
            </a:extLst>
          </p:cNvPr>
          <p:cNvSpPr/>
          <p:nvPr/>
        </p:nvSpPr>
        <p:spPr>
          <a:xfrm>
            <a:off x="7089223" y="138075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ar: 5 Points 11">
            <a:extLst>
              <a:ext uri="{FF2B5EF4-FFF2-40B4-BE49-F238E27FC236}">
                <a16:creationId xmlns:a16="http://schemas.microsoft.com/office/drawing/2014/main" id="{18477044-CF20-4CAF-9385-63C84D76082C}"/>
              </a:ext>
            </a:extLst>
          </p:cNvPr>
          <p:cNvSpPr/>
          <p:nvPr/>
        </p:nvSpPr>
        <p:spPr>
          <a:xfrm>
            <a:off x="4463184" y="2107687"/>
            <a:ext cx="467832" cy="48487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2899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639763" y="138905"/>
            <a:ext cx="9949722" cy="531812"/>
          </a:xfrm>
        </p:spPr>
        <p:txBody>
          <a:bodyPr>
            <a:normAutofit fontScale="90000"/>
          </a:bodyPr>
          <a:lstStyle/>
          <a:p>
            <a:r>
              <a:rPr lang="en-US" dirty="0"/>
              <a:t>Sell Target Whales </a:t>
            </a:r>
            <a:r>
              <a:rPr lang="en-US" dirty="0">
                <a:sym typeface="Symbol" pitchFamily="18" charset="2"/>
              </a:rPr>
              <a:t>TPC Benefits and more  </a:t>
            </a:r>
            <a:endParaRPr lang="en-US" dirty="0"/>
          </a:p>
        </p:txBody>
      </p:sp>
      <p:sp>
        <p:nvSpPr>
          <p:cNvPr id="72709" name="Text Box 3"/>
          <p:cNvSpPr txBox="1">
            <a:spLocks noChangeArrowheads="1"/>
          </p:cNvSpPr>
          <p:nvPr/>
        </p:nvSpPr>
        <p:spPr bwMode="auto">
          <a:xfrm>
            <a:off x="353223" y="1398490"/>
            <a:ext cx="462177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600" b="1">
                <a:solidFill>
                  <a:schemeClr val="tx1"/>
                </a:solidFill>
                <a:latin typeface="Arial" pitchFamily="34" charset="0"/>
              </a:defRPr>
            </a:lvl1pPr>
            <a:lvl2pPr marL="742950" indent="-285750">
              <a:defRPr sz="3600" b="1">
                <a:solidFill>
                  <a:schemeClr val="tx1"/>
                </a:solidFill>
                <a:latin typeface="Arial" pitchFamily="34" charset="0"/>
              </a:defRPr>
            </a:lvl2pPr>
            <a:lvl3pPr marL="1143000" indent="-228600">
              <a:defRPr sz="3600" b="1">
                <a:solidFill>
                  <a:schemeClr val="tx1"/>
                </a:solidFill>
                <a:latin typeface="Arial" pitchFamily="34" charset="0"/>
              </a:defRPr>
            </a:lvl3pPr>
            <a:lvl4pPr marL="1600200" indent="-228600">
              <a:defRPr sz="3600" b="1">
                <a:solidFill>
                  <a:schemeClr val="tx1"/>
                </a:solidFill>
                <a:latin typeface="Arial" pitchFamily="34" charset="0"/>
              </a:defRPr>
            </a:lvl4pPr>
            <a:lvl5pPr marL="2057400" indent="-228600">
              <a:defRPr sz="3600" b="1">
                <a:solidFill>
                  <a:schemeClr val="tx1"/>
                </a:solidFill>
                <a:latin typeface="Arial" pitchFamily="34" charset="0"/>
              </a:defRPr>
            </a:lvl5pPr>
            <a:lvl6pPr marL="2514600" indent="-228600" eaLnBrk="0" fontAlgn="base" hangingPunct="0">
              <a:spcBef>
                <a:spcPct val="0"/>
              </a:spcBef>
              <a:spcAft>
                <a:spcPct val="0"/>
              </a:spcAft>
              <a:defRPr sz="3600" b="1">
                <a:solidFill>
                  <a:schemeClr val="tx1"/>
                </a:solidFill>
                <a:latin typeface="Arial" pitchFamily="34" charset="0"/>
              </a:defRPr>
            </a:lvl6pPr>
            <a:lvl7pPr marL="2971800" indent="-228600" eaLnBrk="0" fontAlgn="base" hangingPunct="0">
              <a:spcBef>
                <a:spcPct val="0"/>
              </a:spcBef>
              <a:spcAft>
                <a:spcPct val="0"/>
              </a:spcAft>
              <a:defRPr sz="3600" b="1">
                <a:solidFill>
                  <a:schemeClr val="tx1"/>
                </a:solidFill>
                <a:latin typeface="Arial" pitchFamily="34" charset="0"/>
              </a:defRPr>
            </a:lvl7pPr>
            <a:lvl8pPr marL="3429000" indent="-228600" eaLnBrk="0" fontAlgn="base" hangingPunct="0">
              <a:spcBef>
                <a:spcPct val="0"/>
              </a:spcBef>
              <a:spcAft>
                <a:spcPct val="0"/>
              </a:spcAft>
              <a:defRPr sz="3600" b="1">
                <a:solidFill>
                  <a:schemeClr val="tx1"/>
                </a:solidFill>
                <a:latin typeface="Arial" pitchFamily="34" charset="0"/>
              </a:defRPr>
            </a:lvl8pPr>
            <a:lvl9pPr marL="3886200" indent="-228600" eaLnBrk="0" fontAlgn="base" hangingPunct="0">
              <a:spcBef>
                <a:spcPct val="0"/>
              </a:spcBef>
              <a:spcAft>
                <a:spcPct val="0"/>
              </a:spcAft>
              <a:defRPr sz="3600" b="1">
                <a:solidFill>
                  <a:schemeClr val="tx1"/>
                </a:solidFill>
                <a:latin typeface="Arial" pitchFamily="34" charset="0"/>
              </a:defRPr>
            </a:lvl9pPr>
          </a:lstStyle>
          <a:p>
            <a:pPr marL="342900" indent="-342900">
              <a:buFont typeface="Arial" panose="020B0604020202020204" pitchFamily="34" charset="0"/>
              <a:buChar char="•"/>
            </a:pPr>
            <a:r>
              <a:rPr lang="en-US" sz="2400" b="0" dirty="0"/>
              <a:t>1-stop-shop, </a:t>
            </a:r>
          </a:p>
          <a:p>
            <a:pPr marL="342900" indent="-342900">
              <a:buFont typeface="Arial" panose="020B0604020202020204" pitchFamily="34" charset="0"/>
              <a:buChar char="•"/>
            </a:pPr>
            <a:r>
              <a:rPr lang="en-US" sz="2400" b="0" dirty="0"/>
              <a:t>Highest fill-rates</a:t>
            </a:r>
          </a:p>
          <a:p>
            <a:pPr marL="342900" indent="-342900">
              <a:buFont typeface="Arial" panose="020B0604020202020204" pitchFamily="34" charset="0"/>
              <a:buChar char="•"/>
            </a:pPr>
            <a:r>
              <a:rPr lang="en-US" sz="2400" b="0" dirty="0"/>
              <a:t>Zero errors</a:t>
            </a:r>
          </a:p>
          <a:p>
            <a:pPr marL="342900" indent="-342900">
              <a:buFont typeface="Arial" panose="020B0604020202020204" pitchFamily="34" charset="0"/>
              <a:buChar char="•"/>
            </a:pPr>
            <a:r>
              <a:rPr lang="en-US" sz="2400" b="0" dirty="0"/>
              <a:t>100% on time delivery</a:t>
            </a:r>
          </a:p>
          <a:p>
            <a:pPr marL="342900" indent="-342900">
              <a:buFont typeface="Arial" panose="020B0604020202020204" pitchFamily="34" charset="0"/>
              <a:buChar char="•"/>
            </a:pPr>
            <a:r>
              <a:rPr lang="en-US" sz="2400" b="0" dirty="0"/>
              <a:t>Heroic actions/recoveries</a:t>
            </a:r>
          </a:p>
          <a:p>
            <a:pPr marL="342900" indent="-342900">
              <a:buFont typeface="Arial" panose="020B0604020202020204" pitchFamily="34" charset="0"/>
              <a:buChar char="•"/>
            </a:pPr>
            <a:r>
              <a:rPr lang="en-US" sz="2400" b="0" dirty="0"/>
              <a:t>Inventory flow-through tweaks</a:t>
            </a:r>
          </a:p>
        </p:txBody>
      </p:sp>
      <p:sp>
        <p:nvSpPr>
          <p:cNvPr id="72710" name="Text Box 4"/>
          <p:cNvSpPr txBox="1">
            <a:spLocks noChangeArrowheads="1"/>
          </p:cNvSpPr>
          <p:nvPr/>
        </p:nvSpPr>
        <p:spPr bwMode="auto">
          <a:xfrm>
            <a:off x="6189664" y="809626"/>
            <a:ext cx="4986337" cy="564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600" b="1">
                <a:solidFill>
                  <a:schemeClr val="tx1"/>
                </a:solidFill>
                <a:latin typeface="Arial" pitchFamily="34" charset="0"/>
              </a:defRPr>
            </a:lvl1pPr>
            <a:lvl2pPr marL="742950" indent="-285750">
              <a:defRPr sz="3600" b="1">
                <a:solidFill>
                  <a:schemeClr val="tx1"/>
                </a:solidFill>
                <a:latin typeface="Arial" pitchFamily="34" charset="0"/>
              </a:defRPr>
            </a:lvl2pPr>
            <a:lvl3pPr marL="1143000" indent="-228600">
              <a:defRPr sz="3600" b="1">
                <a:solidFill>
                  <a:schemeClr val="tx1"/>
                </a:solidFill>
                <a:latin typeface="Arial" pitchFamily="34" charset="0"/>
              </a:defRPr>
            </a:lvl3pPr>
            <a:lvl4pPr marL="1600200" indent="-228600">
              <a:defRPr sz="3600" b="1">
                <a:solidFill>
                  <a:schemeClr val="tx1"/>
                </a:solidFill>
                <a:latin typeface="Arial" pitchFamily="34" charset="0"/>
              </a:defRPr>
            </a:lvl4pPr>
            <a:lvl5pPr marL="2057400" indent="-228600">
              <a:defRPr sz="3600" b="1">
                <a:solidFill>
                  <a:schemeClr val="tx1"/>
                </a:solidFill>
                <a:latin typeface="Arial" pitchFamily="34" charset="0"/>
              </a:defRPr>
            </a:lvl5pPr>
            <a:lvl6pPr marL="2514600" indent="-228600" eaLnBrk="0" fontAlgn="base" hangingPunct="0">
              <a:spcBef>
                <a:spcPct val="0"/>
              </a:spcBef>
              <a:spcAft>
                <a:spcPct val="0"/>
              </a:spcAft>
              <a:defRPr sz="3600" b="1">
                <a:solidFill>
                  <a:schemeClr val="tx1"/>
                </a:solidFill>
                <a:latin typeface="Arial" pitchFamily="34" charset="0"/>
              </a:defRPr>
            </a:lvl6pPr>
            <a:lvl7pPr marL="2971800" indent="-228600" eaLnBrk="0" fontAlgn="base" hangingPunct="0">
              <a:spcBef>
                <a:spcPct val="0"/>
              </a:spcBef>
              <a:spcAft>
                <a:spcPct val="0"/>
              </a:spcAft>
              <a:defRPr sz="3600" b="1">
                <a:solidFill>
                  <a:schemeClr val="tx1"/>
                </a:solidFill>
                <a:latin typeface="Arial" pitchFamily="34" charset="0"/>
              </a:defRPr>
            </a:lvl7pPr>
            <a:lvl8pPr marL="3429000" indent="-228600" eaLnBrk="0" fontAlgn="base" hangingPunct="0">
              <a:spcBef>
                <a:spcPct val="0"/>
              </a:spcBef>
              <a:spcAft>
                <a:spcPct val="0"/>
              </a:spcAft>
              <a:defRPr sz="3600" b="1">
                <a:solidFill>
                  <a:schemeClr val="tx1"/>
                </a:solidFill>
                <a:latin typeface="Arial" pitchFamily="34" charset="0"/>
              </a:defRPr>
            </a:lvl8pPr>
            <a:lvl9pPr marL="3886200" indent="-228600" eaLnBrk="0" fontAlgn="base" hangingPunct="0">
              <a:spcBef>
                <a:spcPct val="0"/>
              </a:spcBef>
              <a:spcAft>
                <a:spcPct val="0"/>
              </a:spcAft>
              <a:defRPr sz="3600" b="1">
                <a:solidFill>
                  <a:schemeClr val="tx1"/>
                </a:solidFill>
                <a:latin typeface="Arial" pitchFamily="34" charset="0"/>
              </a:defRPr>
            </a:lvl9pPr>
          </a:lstStyle>
          <a:p>
            <a:r>
              <a:rPr lang="en-US" sz="2800" u="sng" dirty="0"/>
              <a:t>11 Elements of TPC</a:t>
            </a:r>
            <a:r>
              <a:rPr lang="en-US" sz="1600" u="sng" dirty="0">
                <a:solidFill>
                  <a:srgbClr val="C00000"/>
                </a:solidFill>
              </a:rPr>
              <a:t>1</a:t>
            </a:r>
            <a:r>
              <a:rPr lang="en-US" sz="2800" dirty="0"/>
              <a:t> </a:t>
            </a:r>
          </a:p>
          <a:p>
            <a:r>
              <a:rPr lang="en-US" sz="2800" dirty="0"/>
              <a:t>1. Price</a:t>
            </a:r>
          </a:p>
          <a:p>
            <a:r>
              <a:rPr lang="en-US" sz="2800" dirty="0"/>
              <a:t>2. Shop time</a:t>
            </a:r>
          </a:p>
          <a:p>
            <a:r>
              <a:rPr lang="en-US" sz="2800" dirty="0"/>
              <a:t>3. Paperwork</a:t>
            </a:r>
          </a:p>
          <a:p>
            <a:r>
              <a:rPr lang="en-US" sz="2800" dirty="0"/>
              <a:t>4. Expediting</a:t>
            </a:r>
            <a:r>
              <a:rPr lang="en-US" sz="1400" dirty="0">
                <a:solidFill>
                  <a:srgbClr val="C00000"/>
                </a:solidFill>
              </a:rPr>
              <a:t>2</a:t>
            </a:r>
          </a:p>
          <a:p>
            <a:r>
              <a:rPr lang="en-US" sz="2800" dirty="0"/>
              <a:t>5. Mistakes</a:t>
            </a:r>
          </a:p>
          <a:p>
            <a:r>
              <a:rPr lang="en-US" sz="2800" dirty="0"/>
              <a:t>6. Internal handling</a:t>
            </a:r>
          </a:p>
          <a:p>
            <a:r>
              <a:rPr lang="en-US" sz="2800" dirty="0"/>
              <a:t>7. </a:t>
            </a:r>
            <a:r>
              <a:rPr lang="en-US" sz="2800" i="1" u="sng" dirty="0"/>
              <a:t>Storage costs</a:t>
            </a:r>
            <a:r>
              <a:rPr lang="en-US" sz="1600" i="1" u="sng" dirty="0">
                <a:solidFill>
                  <a:srgbClr val="C00000"/>
                </a:solidFill>
              </a:rPr>
              <a:t>3</a:t>
            </a:r>
          </a:p>
          <a:p>
            <a:r>
              <a:rPr lang="en-US" sz="2800" dirty="0"/>
              <a:t>8. Inventory financing</a:t>
            </a:r>
          </a:p>
          <a:p>
            <a:r>
              <a:rPr lang="en-US" sz="2800" dirty="0"/>
              <a:t>9. Inventory control costs</a:t>
            </a:r>
          </a:p>
          <a:p>
            <a:r>
              <a:rPr lang="en-US" sz="2800" dirty="0"/>
              <a:t>10. Inventory shrinkage</a:t>
            </a:r>
          </a:p>
          <a:p>
            <a:r>
              <a:rPr lang="en-US" sz="2800" dirty="0"/>
              <a:t>11. Inventory Misc.</a:t>
            </a:r>
            <a:br>
              <a:rPr lang="en-US" sz="2800" dirty="0"/>
            </a:br>
            <a:r>
              <a:rPr lang="en-US" sz="2800" dirty="0"/>
              <a:t>        (taxes, insurance)          </a:t>
            </a:r>
          </a:p>
        </p:txBody>
      </p:sp>
      <p:sp>
        <p:nvSpPr>
          <p:cNvPr id="72712" name="Line 6"/>
          <p:cNvSpPr>
            <a:spLocks noChangeShapeType="1"/>
          </p:cNvSpPr>
          <p:nvPr/>
        </p:nvSpPr>
        <p:spPr bwMode="auto">
          <a:xfrm>
            <a:off x="6189663" y="809626"/>
            <a:ext cx="0" cy="604837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72713" name="AutoShape 7"/>
          <p:cNvSpPr>
            <a:spLocks/>
          </p:cNvSpPr>
          <p:nvPr/>
        </p:nvSpPr>
        <p:spPr bwMode="auto">
          <a:xfrm>
            <a:off x="9556751" y="2383710"/>
            <a:ext cx="455613" cy="430054"/>
          </a:xfrm>
          <a:prstGeom prst="rightBrace">
            <a:avLst>
              <a:gd name="adj1" fmla="val 44309"/>
              <a:gd name="adj2" fmla="val 50000"/>
            </a:avLst>
          </a:prstGeom>
          <a:noFill/>
          <a:ln w="508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72714" name="Text Box 8"/>
          <p:cNvSpPr txBox="1">
            <a:spLocks noChangeArrowheads="1"/>
          </p:cNvSpPr>
          <p:nvPr/>
        </p:nvSpPr>
        <p:spPr bwMode="auto">
          <a:xfrm rot="5400000">
            <a:off x="8999538" y="2236788"/>
            <a:ext cx="24209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600" b="1">
                <a:solidFill>
                  <a:schemeClr val="tx1"/>
                </a:solidFill>
                <a:latin typeface="Arial" pitchFamily="34" charset="0"/>
              </a:defRPr>
            </a:lvl1pPr>
            <a:lvl2pPr marL="742950" indent="-285750">
              <a:defRPr sz="3600" b="1">
                <a:solidFill>
                  <a:schemeClr val="tx1"/>
                </a:solidFill>
                <a:latin typeface="Arial" pitchFamily="34" charset="0"/>
              </a:defRPr>
            </a:lvl2pPr>
            <a:lvl3pPr marL="1143000" indent="-228600">
              <a:defRPr sz="3600" b="1">
                <a:solidFill>
                  <a:schemeClr val="tx1"/>
                </a:solidFill>
                <a:latin typeface="Arial" pitchFamily="34" charset="0"/>
              </a:defRPr>
            </a:lvl3pPr>
            <a:lvl4pPr marL="1600200" indent="-228600">
              <a:defRPr sz="3600" b="1">
                <a:solidFill>
                  <a:schemeClr val="tx1"/>
                </a:solidFill>
                <a:latin typeface="Arial" pitchFamily="34" charset="0"/>
              </a:defRPr>
            </a:lvl4pPr>
            <a:lvl5pPr marL="2057400" indent="-228600">
              <a:defRPr sz="3600" b="1">
                <a:solidFill>
                  <a:schemeClr val="tx1"/>
                </a:solidFill>
                <a:latin typeface="Arial" pitchFamily="34" charset="0"/>
              </a:defRPr>
            </a:lvl5pPr>
            <a:lvl6pPr marL="2514600" indent="-228600" eaLnBrk="0" fontAlgn="base" hangingPunct="0">
              <a:spcBef>
                <a:spcPct val="0"/>
              </a:spcBef>
              <a:spcAft>
                <a:spcPct val="0"/>
              </a:spcAft>
              <a:defRPr sz="3600" b="1">
                <a:solidFill>
                  <a:schemeClr val="tx1"/>
                </a:solidFill>
                <a:latin typeface="Arial" pitchFamily="34" charset="0"/>
              </a:defRPr>
            </a:lvl6pPr>
            <a:lvl7pPr marL="2971800" indent="-228600" eaLnBrk="0" fontAlgn="base" hangingPunct="0">
              <a:spcBef>
                <a:spcPct val="0"/>
              </a:spcBef>
              <a:spcAft>
                <a:spcPct val="0"/>
              </a:spcAft>
              <a:defRPr sz="3600" b="1">
                <a:solidFill>
                  <a:schemeClr val="tx1"/>
                </a:solidFill>
                <a:latin typeface="Arial" pitchFamily="34" charset="0"/>
              </a:defRPr>
            </a:lvl7pPr>
            <a:lvl8pPr marL="3429000" indent="-228600" eaLnBrk="0" fontAlgn="base" hangingPunct="0">
              <a:spcBef>
                <a:spcPct val="0"/>
              </a:spcBef>
              <a:spcAft>
                <a:spcPct val="0"/>
              </a:spcAft>
              <a:defRPr sz="3600" b="1">
                <a:solidFill>
                  <a:schemeClr val="tx1"/>
                </a:solidFill>
                <a:latin typeface="Arial" pitchFamily="34" charset="0"/>
              </a:defRPr>
            </a:lvl8pPr>
            <a:lvl9pPr marL="3886200" indent="-228600" eaLnBrk="0" fontAlgn="base" hangingPunct="0">
              <a:spcBef>
                <a:spcPct val="0"/>
              </a:spcBef>
              <a:spcAft>
                <a:spcPct val="0"/>
              </a:spcAft>
              <a:defRPr sz="3600" b="1">
                <a:solidFill>
                  <a:schemeClr val="tx1"/>
                </a:solidFill>
                <a:latin typeface="Arial" pitchFamily="34" charset="0"/>
              </a:defRPr>
            </a:lvl9pPr>
          </a:lstStyle>
          <a:p>
            <a:r>
              <a:rPr lang="en-US" sz="2800"/>
              <a:t>Buying costs</a:t>
            </a:r>
          </a:p>
        </p:txBody>
      </p:sp>
      <p:sp>
        <p:nvSpPr>
          <p:cNvPr id="2" name="TextBox 1"/>
          <p:cNvSpPr txBox="1"/>
          <p:nvPr/>
        </p:nvSpPr>
        <p:spPr>
          <a:xfrm>
            <a:off x="9302750" y="6453188"/>
            <a:ext cx="1295400" cy="369332"/>
          </a:xfrm>
          <a:prstGeom prst="rect">
            <a:avLst/>
          </a:prstGeom>
          <a:solidFill>
            <a:srgbClr val="FFFF00"/>
          </a:solidFill>
        </p:spPr>
        <p:txBody>
          <a:bodyPr wrap="square" rtlCol="0">
            <a:spAutoFit/>
          </a:bodyPr>
          <a:lstStyle/>
          <a:p>
            <a:r>
              <a:rPr lang="en-US" dirty="0"/>
              <a:t>YT 1: 12,13</a:t>
            </a:r>
          </a:p>
        </p:txBody>
      </p:sp>
      <p:sp>
        <p:nvSpPr>
          <p:cNvPr id="4" name="TextBox 3"/>
          <p:cNvSpPr txBox="1"/>
          <p:nvPr/>
        </p:nvSpPr>
        <p:spPr>
          <a:xfrm>
            <a:off x="188840" y="3706814"/>
            <a:ext cx="5662662" cy="3046988"/>
          </a:xfrm>
          <a:prstGeom prst="rect">
            <a:avLst/>
          </a:prstGeom>
          <a:noFill/>
        </p:spPr>
        <p:txBody>
          <a:bodyPr wrap="square" rtlCol="0">
            <a:spAutoFit/>
          </a:bodyPr>
          <a:lstStyle/>
          <a:p>
            <a:r>
              <a:rPr lang="en-US" sz="2400" u="sng" dirty="0"/>
              <a:t>Notes:</a:t>
            </a:r>
            <a:r>
              <a:rPr lang="en-US" sz="2400" i="1" u="sng" dirty="0"/>
              <a:t> </a:t>
            </a:r>
          </a:p>
          <a:p>
            <a:r>
              <a:rPr lang="en-US" sz="2400" b="1" i="1" dirty="0">
                <a:solidFill>
                  <a:srgbClr val="7030A0"/>
                </a:solidFill>
              </a:rPr>
              <a:t>1.  TPC</a:t>
            </a:r>
            <a:r>
              <a:rPr lang="en-US" sz="2400" i="1" dirty="0"/>
              <a:t> </a:t>
            </a:r>
            <a:r>
              <a:rPr lang="en-US" sz="2400" dirty="0"/>
              <a:t>is a buyer-silo model. </a:t>
            </a:r>
          </a:p>
          <a:p>
            <a:r>
              <a:rPr lang="en-US" sz="2400" b="1" i="1" dirty="0">
                <a:solidFill>
                  <a:srgbClr val="C00000"/>
                </a:solidFill>
              </a:rPr>
              <a:t>2. </a:t>
            </a:r>
            <a:r>
              <a:rPr lang="en-US" sz="2400" i="1" dirty="0">
                <a:solidFill>
                  <a:srgbClr val="C00000"/>
                </a:solidFill>
              </a:rPr>
              <a:t>“Expediting” </a:t>
            </a:r>
            <a:r>
              <a:rPr lang="en-US" sz="2400" dirty="0">
                <a:solidFill>
                  <a:srgbClr val="C00000"/>
                </a:solidFill>
              </a:rPr>
              <a:t>is blind to downstream:</a:t>
            </a:r>
          </a:p>
          <a:p>
            <a:r>
              <a:rPr lang="en-US" sz="2400" i="1" dirty="0">
                <a:solidFill>
                  <a:srgbClr val="C00000"/>
                </a:solidFill>
              </a:rPr>
              <a:t>Downtime, Uptime, On-time, and</a:t>
            </a:r>
          </a:p>
          <a:p>
            <a:r>
              <a:rPr lang="en-US" sz="2400" i="1" dirty="0">
                <a:solidFill>
                  <a:srgbClr val="C00000"/>
                </a:solidFill>
              </a:rPr>
              <a:t>Next-step Satisfaction/Retention $s</a:t>
            </a:r>
          </a:p>
          <a:p>
            <a:r>
              <a:rPr lang="en-US" sz="2400" i="1" dirty="0">
                <a:solidFill>
                  <a:srgbClr val="7030A0"/>
                </a:solidFill>
              </a:rPr>
              <a:t>3.  Trade more inventory cost for better (contractor) UPTIME RATIO: Billed hrs./payroll hrs.  </a:t>
            </a:r>
            <a:endParaRPr lang="en-US" sz="2400" i="1" dirty="0"/>
          </a:p>
        </p:txBody>
      </p:sp>
      <p:sp>
        <p:nvSpPr>
          <p:cNvPr id="3" name="TextBox 2">
            <a:extLst>
              <a:ext uri="{FF2B5EF4-FFF2-40B4-BE49-F238E27FC236}">
                <a16:creationId xmlns:a16="http://schemas.microsoft.com/office/drawing/2014/main" id="{A59483CA-634C-457C-AE6F-C242313AE750}"/>
              </a:ext>
            </a:extLst>
          </p:cNvPr>
          <p:cNvSpPr txBox="1"/>
          <p:nvPr/>
        </p:nvSpPr>
        <p:spPr>
          <a:xfrm>
            <a:off x="496676" y="897336"/>
            <a:ext cx="5824637" cy="461665"/>
          </a:xfrm>
          <a:prstGeom prst="rect">
            <a:avLst/>
          </a:prstGeom>
          <a:noFill/>
        </p:spPr>
        <p:txBody>
          <a:bodyPr wrap="square" rtlCol="0">
            <a:spAutoFit/>
          </a:bodyPr>
          <a:lstStyle/>
          <a:p>
            <a:r>
              <a:rPr lang="en-US" sz="2400" u="sng" dirty="0"/>
              <a:t>Service Features that yield TPC Benefits</a:t>
            </a:r>
          </a:p>
        </p:txBody>
      </p:sp>
    </p:spTree>
    <p:extLst>
      <p:ext uri="{BB962C8B-B14F-4D97-AF65-F5344CB8AC3E}">
        <p14:creationId xmlns:p14="http://schemas.microsoft.com/office/powerpoint/2010/main" val="4219458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18359"/>
            <a:ext cx="12057321" cy="1325563"/>
          </a:xfrm>
        </p:spPr>
        <p:txBody>
          <a:bodyPr>
            <a:normAutofit/>
          </a:bodyPr>
          <a:lstStyle/>
          <a:p>
            <a:r>
              <a:rPr lang="en-US" dirty="0"/>
              <a:t>     Customer Champion Who Sees Total Process?!</a:t>
            </a:r>
          </a:p>
        </p:txBody>
      </p:sp>
      <p:sp>
        <p:nvSpPr>
          <p:cNvPr id="5" name="AutoShape 2" descr="data:image/jpeg;base64,/9j/4AAQSkZJRgABAQAAAQABAAD/2wCEAAkGBxQSEhUTExMWFhUXFxoZFxYXFhoeHhggGBwaGxwgFRgcICgiGhslHRcbITEhJSkrLy4uHCAzODQsNygtLysBCgoKDg0OGxAQGy0kICQsNCwsLCwsLCw0NiwsNCwsLCwsNCw0LCwsLCwsLCwsLDQsLCwsLCwsLCwsLCwsNCwsLP/AABEIAKgBLAMBIgACEQEDEQH/xAAcAAEAAgMBAQEAAAAAAAAAAAAABQYDBAcCAQj/xABKEAACAQIDBQUDCAcECQUBAAABAgMAEQQSIQUGMUFREyJhcYEykaEUI0JSYnKCsQczQ5LB0fAVorLSJDRTY3ODo8LhFzVUdMMW/8QAGQEBAAMBAQAAAAAAAAAAAAAAAAECAwQF/8QAJxEAAgICAgEDBAMBAAAAAAAAAAECEQMhEjFBIjJRBGGBsRNS8CP/2gAMAwEAAhEDEQA/AIilKUApSlAKUpQClKt26G5TYoCWUlIfo29qTy+qvjz5daAqN699i3HK1vI13XZmxYMOLRRIvja7HzY6n31IUB+d70ru+09h4fEC0sSt9q1mHkw1Hvrme925j4QGWMl4ed/aj+9biPte/qQKpSlKAUpSgFKUoBSlKAUpSgFS2xt3MRitY0snORzlT38/QGpHcvd5Zy0036iM2t/tG45fIaX8x41dNobRVUzOVjjWwA4Ko5AAVeEOW/BVyorUW4SgfOYtQeiRlh+9fX3V5m3FT9njFv0eMqP3rm3urdn3iQGwRj3ipJIHAXHC+h5cOFao3iXLmaNgBGGNjfUtlCqLC9+unA1b/l8j1/BXds7vYjC6yp3DwkU5kP4uXraoqul7O2stmCkSJcq8bag/WBB4GqxvjsFYCk0N+wlvlH1G5qfjbyPS5rOHHa2iU7K3SlKoSKUpQClKUApSlAKUpQClKUApSlAKUpQEpuxs0YnFRRH2S12+6oLEeoFvWu4MllypZSBZdNBpp3QRoOlxXH/0eThMdFf6QdR5lSR+VvWupbd2wuFjzsjsNfYW4FvrNwUeJNAaMq48akwv/wAMlL/hdWsfxmtbETYzLYYaViTqRPGLceF5B4ch5VB//wB/PKLwxQrroHdmNrA8Fy68rDw1rDNvXi2XuTwiSwIRUB4mwzA3IudNOhoCeiwe1WN+2w8C/UKtOxHVmOSx8ASPE1vYHZeM7S+Ixcc0JVg0QwwXNcW1Yu2nHS1VMfpVEIy4nDkvxBjeMAjWxyuwPL6N+d7cBt4L9KkE0sMMULu0rhBZ4+7cgEtZidASeHBSaApG8Ozvk+JlhHBW7v3WAZfgRUdVg39nD4+YjgCq+qqoPuNx6VX6AUpSgFfCa+1o7bw8kkLRwi7NpxAAUasXZiFVQoN2JAoCs7a3pdiVgOVRpn5t5dB8agxtSa9+2kv99v51vy7rYkFRGizhmyg4d1lGa17MYycpsCdbaAnkaynZ+Hw2uJft5f8A48DjKvDSbEC4692MN95TQG5sLelswScgg6B+FvveHjVwrlmOxPaOzhEjBtZIwQq2AFlBJPLiSSeJrpO508ckMTTmTKAQezCljlJHFiANBx1oDq2zHWHZuHJNlIeRj43PH329Kou09oNM4kYXW9gtx3QeRHu1/wDFXjBzYbHYNsNh1ePsQCEexYqTckam/e8eNuoqqYrdM3BRgbWuDcXA8atKMpRSS0v2E0ns0sHEzDh3MykFuJytfz9m49K9vh5Fs1wTZdbnugAEXHMAszfhArfbDSroUIHhw944Vgea7kJ3ugXXy4H+NOHi3ZHIimxojYNESpQZQWuQBcZswHtSPa5HL0q7zYhcRsmZ7EAFHUHipzAEfmPWq/Bu6zMXfuA8r3PoBYL1qY3kVMFgVwi37SZhI4J1VQRa/S5Uafeq3GUYu/P+si03opFKUrMsKUpQClKUApSlAKUpQClKUApSlAKUpQHuGUowZTZlIZSORBuCPUV2XdPeePGIASFmA76dftJ1X8uB8eL16ikKkMpKsDcMCQR5EcKA7btHdbCT6vAl/rLdD11ZCCdetQZ/RnhQTkknQG9wrKeJJNiykjidb+PGonZm/MsWEzyWlk7YoobTuqisSSBqQWAv41k/9T2t/qov/wAY/wCSgLjg928LEoVcPGbc2RST5kioDefE4LAHtIsPhxjLHsysSBkzC2ZmAuBY8OfDqRWNp/pAxUoITLEDzQXb95v4AVVZHLEsxJJNySbknxJ4mgEjliWJuSSSTzJ1JNea0ptpormM5ywF7LGzaHnoOFWDB7EeRFcvFGGFwHY5tfrIqsynwIBqG0uyUm+iMpUwd3JT+raOW3EI9iviRIF7vjwr0m7b/TlgTw7Quf8Aphh8acl8imQtYdpxiTC4iHtEjMipld2yqSrq2V2OihraE6Zgt7DUWvC7ol2CjERnrljmJA62yD4kV72puLDNE8XzzseayQ3BHA9kuZiPC/uqOcfknizkUMTYPDYoSTJnxEaRJFFMkl7SRyF5DExVVCoVAJue00FrmqzXUMV+ihTGBDiwJhfMsyFAT9krmy/iNVnaf6P8Zh1LzKiRj9pmun76gj0vRST6Iaa7KrXQNjY6CKKOIzJmA172lybnXhxNU3HbPMaK4BKsTZyLZrdF4gdCePStGrEHYtnY94XWWJ8rDUMOfnyINXzA7y4bE/rSMPNzJ/Vset/o+vxrhu42MbM8RuVC5h9k3ANvO/wq31aMnF2iGrOrpst2F0KSKeaOpBrGuxOyF27OJRzZ1UCuWDThQ1p/PIrwR0HH7y4bDfqSMRNyb9mh63+kfL3iqLjsY80jSSMWdjck/wAOg8KwUrOUnJ2yySXQpSlVJFKUoBSlKAUpSgFKUoBSlKAUpSgFKUoBUDtbeeOElFHaONDY2A8zzPlWfenHGGAlTZmOUHpe9z7ga53QFpXfR+cSkdAxHH39By5Vv4jeyPsS6frOARuV+fiB/KoDamFWHDYdCo7aXNOzc1Ru7EvHmFaTxDp0qGoDbl2nMzZjK9+oYi3lbh6VeN2dpSTxgtBPIEIEkkUasBrpxYAMfG1UPBYR5nWOJC7sbKqi5P8AXGu0buQjCYOOA20JeQj6btxJ62FlHgL8zVJz4otGNsbEgeIzyWaMTlAIywZlSMEKHYAAsSxYgaXt0rc+UW0r4McGtavkkIIvXFKTbtnQlS0ZcOpkbLGC7WJsOQHEnoB1OlenxWHjbK8nayD9lCbgf8SUAqPJb+YqCx8r5GijcqHYZgLa5NbtpcgX0F9Tl9JDZGzhEvDvHiepqdJWNskpNovIMvsJ/s00X15sfFia8xyDyoV8Kxlrcapdk0au9O9bQID2PbOBfOHs2UaHPZSWA45jw6m+mPZ2BkmKT4v2gQ8eHF8kXMZwfblHVtAb2Fbc6gqQe8CNRoQQeoNQm0t6cRPOIIo+8ylTiCuilSQXaxIdgNNbagXvetFta7+Sr0b23Au0cQMO6KYoTnnkVArM5UhIxIoB0DFze/BarW0P0YRoskgxbCNEZ7GIM1lBNrhwDw6CrpsnCpBGI0vYXJY6lidSzHmxOtNs4qRY7RRdq7nIFOijMDcyHkgHHroOdSskk6THCNbIfc3cqJMNFIZyGlRHbLFcjMMwFy4GgNWSPYuGT9m8h/3klh+7GAf7xrT3bwkmGw6RSS9oVFuAAUaWVeZUdTr+Qlu28aiead6ZMccfJrS7Nw50OHy/ajkcEejlgfdULtbYpiXtY27SK9ictmQngJF1AB5MCQfA6VZO2rJFiCuqm2ltPyI4EeBpDPJPexLFF9FBpVj23shWDSwjKQM0kQGlubxD6vMry4jThXK7YyUlaOZpp0xSlKkgUpSgFKUoBSlKAUpSgFKUoBSlbOB2fLMbRRu555VJt5ngPWgNalWBdyccf2FvOSP/ADVq43dnFwi74dwBxK2YDzyE2oCj78REwKw4K4v6gj87e+obYG6U+JeG65I5XADM6KxW9maJGIaSwv7INyLcau2JhWRGRhdWBBqB3t3YxE2JeeFQ0DBcj50VYVVQAkhYgR5AMutgQLi4NAVfb+NM2IlkylAWsqEW7NE7qJb7CKq+lR9TG9E6zYqRoz2miBnA/WsiKskluPfdWfXXva1I7pbttMySOO6WGRT9I30LdFv/AFagLb+jzC9iMVMy2ywxQDTjJIl2t5IXv6dalmudTwrR3buYSb3WSWSVeWjEKpt4oi++pWaOwrjyyuR0QjSM+M20hjVFiijsAGYKpZrW4MVzKLi/Em5420qJkxzHUA19bDl89gLRrnYngLsqCwtqbsNNOeteIpATbgfEEX8r1V32yV9iRXDAph2y6t2sjdSMyxoCfqgws1uprd7TTkK+vhnfsEjVmIw6aKCbZmkfW3DRxW6u62LOvYEDxdB8C1RKLb0iU0lsijP53r78q5af10rdxm7mKjFzC1uq2b4KTUMjEm1je9rW1v0A86q4tdkp/Bmkf+dZMSuWd0UALEEiNvpOFDSMx5nMxXwCgcqw43HLgz3iHxI9mLiIjyae2mYcRHx4ZrDQ48CCEXMSWPeYniWbvEnqbk1euMd+St2zc7SvXb/1/OtJ5LVP7r4RCsmKlAaOEaIeDufZB8OHvHQ1VK2SZMJsg5BNPIIIjwLXLN9xBqf60Nev7SwSaLDNLb6UjMoPlkB+IqG2jisRiW7WRlLa93XKBckBW5AA29nW1+NRzCW37MerW10Fjb+FS+6SOiOKNXKy2f2rhDo2GkW/OOVmPucCtgbKSS5ws3aEcYnGVx5cm9Kp5ilA/Z+mY/wr5gjMjhi6IQSQ0YOZTYgWDWqE79xM8Kr0pk4Z2RgQSrqfUEeB/KojeDBqCs0YAjlvdRwjcWzL4A3DDwNuVWXajfKsL8p7vbwkLPlBAdTwYDkeHx6Cq7gtpKLxyLnjf215+DIeTi9wfTgTWuN8H9jknG++yFrPgsG8ziOJC7ngo/j0HidK9bSwhhkZCcwFirDg6sMysPNSD8KtO0y2zcPHDHmWeYBsRMts0YPBFJBtz1A5E6EgjonNQjyZljxucuKMMO7mGhJXE4jPKou0GHsSvgztz8NKQ4jZubI+DdSfZLzv3vVTYHwqA2ns8yIHWTtLEEXsCv3XUAjpa9YZtlR4qLR5FZQcyCQ6i3Bla/wtXnv6qbfdfg9BfSQS6v8AJP4pNmlsrCfDE/TDCSMff1zW93mK0Ns7vyYdRIGWWBvZmjN1N+F/qn4eJqKwODja8DKynQAq7hvzNx538q392MV/ZkjRMHkw8ptKshJUg8SE9kNz0Avw6Vri+q/v+jLL9L/T9kdSpjerZAws5RTeNgHiPG6te2vOxBHuPOoeu44RSlKAUpXvDxF2VBxZgo/EbfxoCx7t7vo0fyrFXEANkQaNMRyHRdOPgeFqm8RtlyMkdoYh7KR923mRqa+b24pY5VgsVjhRUSykjUA8r2voNeNqh5sQq2zG1+F7jhx41x5skm6XR2YYRSt9mYm561nwuPliPckZfC+nqOBqFfbcefs1zM1uAH8Tavs+0SOAW+n0gdTwGnd8+9pztWKUvBq5R8ljxOCh2hcELDivoyKLLKekg6nrx/Kueba2VmDwTKVINmHNSOYP9AirPs3EyNq65CCCtiQfceFjzr7+lbA9ukEoOU4iK0ltLlMt/g9vwjlXXhm3pnLmgltHOMBs1CGhiLdjf52S+shH0FI+j1I8qmcRiCvzMY78iMoI/Zoe67eHdJUeLDpV23T/AEewthI8ssykqCC/ZlQfpZbXNs1yAxBF/StfcjZa4D5SdoZDmkUxyzXuQi3tksbgCRTYAjMWHFa0nNJGUY2YNhbElkUdjGciiwJsqgDQAMdCfAVnxuyMQoBEee5IHZujEkce6rEkjTlzrPtz9KUSqyYaNpdLB3GRB6DvsPDuedR20NpTIYlco06KGkdoYmKO9nyRZlPZqilUyrbVWPE1jHHfZpKddGp2Mnfw0a9pM7/Psv6uARXbs3l9gNe7P3rDKi3JvUhsTdJ5QZcVIqYZD3jHKjsx07qlCwBN7cb+GtxGYzajupUBY0LNI6RgqruxuzuLnMxsPAW0Aq67dTsYcNhV0CRB2+0zXuT65j+KtHjiiINydGLHbwuEyYdTHGqgKqEBiFAUZ5GI4Cw4++oN5p3JIw0knis2GbXx+ev769T5QrM2bQX7pGuW/UEcCffWxsrFZoYu6oEmpB1IvPhova59yY69QD1FXVMmbcHox4XaGIibSKWI/wDHw9/VFlOnmKnmxnypWhlcwTOAExUQCt4Bza4BvbQj041UxIGkyHQOiElLA6iQnjf/AGYt0NSMzg2AFlVQqgm+iiwueZqJUicac+yBO7pwsjRzAF1Pp4FeoPG/5VuCrNvJ87hMNiD7akxMeZAuRf8Adv8AiNVVmrkyJ8i8ejFO4vVlMjDZF0AJOJ71yRy6gHmFqCwMSt211BywMy35EPGLjxsxHrU7uvio2SXBysFSb2GPBZBa1/Mge7xpH9kp00/gg82IygiOEggH9a3P/lnUUKYgj2Ygbgjvuw0IOoyC/vFbONws8D9nIqBlULorG4HAqTYEa2v/AObeY1c21QeOvx41RtXSOxNuNu/9+DDHDOD3mj8bK3w4aa1mjw8hF7oCOV2N+Wnd4XIHGvjSP0S3Ulv5V6w8jE2XViLKFUtc3U24+FudK+RbrTZM7tI4ix3aZcnyZ72J5BrcR96qcV0zVbN4MX8kwhwrFflM9jMFOkaclv1P8W8L0ntfGtGqSRyzalJssOFtKmHduMM6RP4pI2dL+REg8itb++mKkGPmVBnHdzRvlF+4tshJ4eY431qFwVzhMSeQaAA353k4a9L++rJjoRtCFcZF/rESBMQgvchbkMFGpBuevT6NTmi5YbXgrgko5afkrGGxZzWyGBtboxDDjxIXQehPKvGLV437T5sX4OjEAfeUg348OnOvryQykMHQsDyysDYe69vyr1A8YUwyMCPE8Ceo49K878HpfkwbRzFe17NX1t809j7mt8CazYbFSYlcjRKwAFjnAYfeB7t+HBvSvuCIhbIzK0Tc79PzHCpbd/YTPPmiZfk/tSyXGVVAvoevr15CrJctJFW1HbZk3wW2F2dcEN2BFjxAAjy3qq1Nb3bXGJxBZBaJFEcY+yvO3K5PutULXtRVJI8WTttilKVJAr3BKUZXHFWDD8Jv/CvFKA6RvQoaRZ1OZJUV0PLQDh05H1qtY7C9qbs504WVdPAXFrDkDoLVk3a3hRI/kuKBMBN0ce1ETzHVdeHnxvUzidjOBnitNGdVePX3gag1x5sck7XR14pxap9lXg2DErFu8SePeI9wW1bMuyIWbM8YZuN3Ja58cxN63SLaEW862cLgJZTZI2b00/eOlYbfR0aRHYfZ0akCOJFN9AqKNeVrDjWz+kOQKcNhr3aGLv26vl0/uX9RUjisdDs+5JWbFfRjBusR6yHr4cfzrju8G+hMjlPnHYktI3AnnYDj8B00rsw43HbOPNkUtItmC2lNDfspXS/EKxAPmOBrNvFPNisNhy7l7SThi3I2hIGg4WP51Tdm7wMmHbFTqJB2nZRRL3QWy5maRhrlUFbAEEluIA1l13whbZzSdiyMuJQFA2ZQWjk7ys2oDBPZNyCg11sNZp1oyj3s3t39kR9vHn74UtIQefZI0lvI5LHwNJpWdi7G7MSzHqSbk++s+7GPWSaBr2WTMgJ5dqjRi/kXF6wxwEuIyLMWCkEHQ3tqBroapibrZOTvRiIroW3X7aHDYpdQ8QRvsst7g+uYfhqq7S2SidqIpe0aE2kBC8L5cyFGYEBiAQbEXHjbY3Z3gEAaGZS+Hk9pean6yeOg08B01vqS0Itwls94gAqwZsoIKk9M2l7c+PCpHC4XDQxRD5WGyAfsZBe00E3/AOGX8V+WufEbFYgS4UpiYb35ki2tnQa3GmlvMCsWJ2tLbI0EKnxWx92WoWuzTInN+kr0ksKyqRMDYKtsjC+UOOJ4X7T4VJVqSbDlxLDLEDrfudpbTqRYW89Ks+GwseEBkxDJJMmQ9ghByl75TLxyglTby50l8lsb4KmYd5z2ODw0B9skysOYBuBf9634TVRMlb21Me88hkk1Zj6AcgvQComYG+nIGuOcuTssl8m9h3ypiW/3AXTq80IHwv7jUUuLzC1/P1HP31JPg5nwd4kLmSa7KpGcxwqwuqXzOO0kN8oJBjrn+AmEUkueWyjvKCLX+ib2HtLYLatFD0lHLZ1DZ29pyCHFx/KIh7LXtIn3W+kOGht520rYY4JzeLGmG/BZsOzW8MyELXM9mbwhu3l7MMsEWcIxPfZpI41zZSLIDJmIBubAXF71ji29JjIcSrJHFJFF2qSRLk0VkVkcC4IIfRtGzAC5BqyxN90P5uOk2dX2XsjDsZT/AGisiRq0jhIHBCjiQzOQPLWo+ffOKEFcBCQx0+UTWL+ORBoPP4Vy7A7anXCsQ2bMcjC+rC4Kg24kNY256VPbMDFAXFmOtunn40klHdEqcmuN6Nx2ZyXdizMbsxJJJ6knnWREr1CKyX5VjZc39md6HEx/7tZB5xOL/wByR61tnbQkgkEkTlGHMcx0YcCPA1t7BQmR7Xt2GIzeXYvx/Fl+FRTDSurC/Sc+X3F+2rhcG0MOIxX+jYiYZiMOPaB1DPHY6EWJ53Nrmo+fZ+BlX/3AAj6RgcH3E8PCoLbOL7aSTESSJHFmyq8jWUAewigXLHKOCg8yaqm3duthmW0QdHGaOVZAUcA2OQgHgRYg2I5gVEsGOTtotH6jJFUmdHkbZyoFmlfGZSCFWHILjhq+o8wajdsbxPMghjRYIBwij4Hxc6Zj/XHWqHgN7YnIEimMnne6+p4j3VYQb6irwxxh7UUnklP3M+0pSrlBSlKAUpSgFbGBx8sJzRSPGeeViL+Y4H1rXpQFhTfbHAW7e/nHH/lqR2TvW86TYfFzle1W0ctgojYcmygWU6a+B61TaUBEb6ytBCyaBmbJdSCLWJNiNCCBxHI1zur3vrhy0AYfQYE+RBH5kVV9hSQIzSzWfsxeOEgkSv8ARDkaCNfaYXuQMo4kgCYw0keEwnZ4pDMcSUlWAPkMSgMFlz2OV3DaLYgpqQbpUVtTa6vEsEMXYwq2cqXzs72tmkewBsNAAoAudLkk6GOxjzSNLKxZ3JZmPMn8vIcKwCgOo4fDZYYTlyK8asmuhBHI87ag8wQb1YXKYqzmRIZ/2mfMFkt9NCoNn+svM6jiQKPiIZSMJh1YfNLndTwW+UHWxIzWIsOPpUlvLOI40EEjPM5C9m8WUnmWQq7XUWIINuPHSseEov0mvKLWy2DECTFzSAkoMK6u7e1IFhyBn+00uQ+q9KgWOlZsFiSmGWKxzuF7Z2a5a1iFXTuoDrzLEAk6ADFV4RaWys5cnovO1sUyYjD7PwztFHGYw7ISCzNZmYkcRlN/MnwqB2v+lJ4XcHE2JYkRhEYqCbgHu6WB5mqrvVvLLFZ4z886Zc44qqxiNm8Gy6X8Sa5oTUyjfkhOjrc/6UnxHdbFSoD9kJ8UqS3W2fmE0isoSaNkQce1lTLMuS3QKQWP11HE1xbDYd5GCRozseCqCSfIDU1Y9zdvy4bERoxbKrjKrE9xw19AeF2FiP5VT+LfZPP7HQotda18XoCb8qkNooI5XCfq2s8f3JAHX3BgPMGtW2YVyNUzoRsbyyf6RYWCokQQKLBQUV+6OXeYnrc1zr9IW1mnnVXylo11kyjO2ax+ccavYAWJudTrXQt4F+dHjDAf+jGP4VzDfPDlcQW5OoI9BlP5fGu9dHKzHueZPlkKxm3aNke4DKUbSTOraMuS5IPTwr7tfb4cSRQQx4eB3JKxhszgNdBI7szEDQ5QQt9baC33d75uLFYg2ukXYpc/TxF0Nv8AlCY+lQdSQS27GKjjxCGYO0dzcJa97EKQG7pIJ5+NdLwYhxH+quS/+wlCrKbc4wCVl8lOb7POuYbvbOfETrHGLtZmt4Ipc28bLYDmSBzq0Lst2XNl8RyPUEc6yyKPk0g34LCjeGvPw60J1qSgj+UYaB5ZAuKcOQ76LKqSNGomblJ3DaQixFgxvrUTPmRjHIrI6mzKwsR/XG/AiueUHE2jJMsm48KyYlla+UwyggHjmGSw8e/p42qu7w4aWETRprIl1UjnbgV8xqPMVJ7uuwaYqSG+TylSOIKrnBB6jJeofa2AlwmOKyn5rEKHhBKkjSyh8oCq2VSLLpYAC1gBvh9pjl7KkHOMwyQvMqTwSStad8gkWURg5ZGOUOpjsVYi4ItexrNjdk3waQwSxYiWGSWWZIiWKiRYl+b0tKqiK7FL2v0F6rm1Iis0iniHb86wwTMjB0YqykFWUkEEcCCNQfGtjMx1ctydoFg0LG+UZl8uBHlcj31E4zHw4lGeUdlihrnRe5P17RB+rk5510bmAbsc+48ZMzNyCG/qRb8j7qAvFKUoBSlKAUpSgFKUoBSlKA8yIGBUi4IsQeYNUja+60iMTCM6dPpDwtz9KvNKA5c+zpQCTE4AFySpAFuptXjB4js2DgAkcM2oB625kV0HeSIthpQvGwPopBPwBrm9AXrYyyumeMxgyavKxLuT0y2UC3IcBUtgtnrGS1y7n2pGN2Ph4DwFVrcOY5pE+jYN5G9viPyq4UApSsmHgMjqi+07BR5sbD4mgITf7HYrCfJhC8kKSQiTPGShkYs98zrYnKpWy30BBt3rmK21jooxBJLg43xUsKySl2YJcu4VjDGVs7xqjkkkNmvbU3md5ZcWuPnODxNo3fKidpxEaWQZDpfLHYNa3K41rn2OeRpGMpcyE98uSWJ+0TqT51Ckn0S00SOI3nxLKUWTsUN7xwKsSm/1ljAz+bXNRuEBMiW4lhbzvWGrFuds0SSdqxFozotxcnkSOQHXrUkHTpD2mGVuLQHs2+45LRn0Yuvqla0R0rNu7IO2EZNlmBib8ein0cI3pWOReR4jQ+BHEGuTNGnZ0Y3aoz7dF1w8nWHIfOJ2X/Dkqt7Z2WuITK2hGqt0P8QelWfEDPhB1im/uzL/AJof71Q9dGN3FGM1Umcy2nsyTDnLINDwINw1unv51hwODeZwiC7HxA/OpLe+YtiWB4KFA9wP5k1GYGUpIjLxDAj31cqdL3D2P8lngIN5TLHdhw9saL4fnUzPEAzAezmYDyubVh2U+WeE9JYz7mBqQx0WWSRekjj3MRXN9R4NsPkwbdW3ydRwGHT+8zufi9Y5AJ8M2YEy4fK0bc+yLBXRuZVSwYdLtwF6z7dW6Yd+sRQ+cTsP8LJWjgMWYpFewYC4ZTwdWBDKfAqSPWtkrh+DNupG7u2o7aMaWa8Zvy7VWjJ9M96gd65cXNKseMjEcaKsKS93MJMqyoGKG2Yd62i6EjWp7G4QQyvGrEhSMpPEqQGW565SNand6sImNwLzaNm7JpU5hos0TMPSSM6cLDrWWF03E0yLVnGNs4Bpm1AXEAWZOAlA4PEeZty4+6q5LGVJVgQRxBFiPMVcN4mkigKyBJVJypI3tKTf2hzNge8D51Ti5ve5vxvXQYmfA4CSZssalvHkPM8BXQdhbLGHjy8WOrN1Ph4Cvm7uNM0CsbXF1a3Uc7eIsakqAUpSgFKUoBSlKAUpSgFKUoBSlKAGqPi9ho6SYhGyJmORct8w0Ay66ZmvYeVWHbfbORGkTNGf1hDqCw+qLnQdTXjFxzM0RWEdmguIy6jvcBe1xZeVAZ9g7JXDpbi7WLnx6DwGtSdeImJALDKbai97evOvdAKlN14ycXDYaK4djyVUOZmY8gAL3qLqzRYb5PF2f7VwDN9kaFY/P6TeNh9GqTmoqy0IuTop20thIH+UIxjlXUNfMpPPMDyNyNCONeduRyssUU+CjcpGCWjkFyZfnLnMFZTlZVtc2y1ZJIASCQGW4JB5gG5GtY95EtiHfNmWX51SeOWS5AboRqvpWOCV9muaNHGdoW7RwqZACRkve1tOJ48K293JymJjtzYKfENof5+lZNu4MGZ2iPaKSWJW5Ck6kE8OPjWXdxUjk7WQg5bd0G5XNcZ28B0GuoPn0mBfwemh5HpU5thg0olAsJlEvq1w49JA4t5VF7NwbTkCOxFsxYkBVX6zNwC68am9oOGyRxm8cQyobWvf2mI+01zbkLCsM7VGuJOzWiH+j4m/C0QH3u0BH90PULViwmG7SKWEModzGYwTYMyFhlzcASHNr6E86rzKQSCLEaEHlbrVsL9JGVeoqu9eyjLLH2Y+cZWuL2BCWtr171q0djbCZJ4+3GW+ZlFwblLGxsfX0qx4aUSYp2U3EcYS44Zi12F+tgK97bQ5FkVSzRurgLxI4MP3Sa1MywbCwxkxEY4AMHY8lVDmYnwAHvsOdb2Mlzuz2tmZm8rknX317wWKh7HLh5A6OAXlFx2hHAAHUIp5HUkXPIDDKARxBrizZFJ0vB14sbSs+bQF8JGfqzyD99Iz/wBlQ1TOPNsIg+tO5/cRB/3moaunF7Ec+T3MmMWvaQwyjiB2L+cQGQnzjZR5oazYODtsO0N/nRJ2kQto/dsy3+scqkdSAOdednoThD/9j8o+fnf4Vm2fh8zqVIVUs7sTogU3LH+HU2ArCT45dG8Y8seyjb0YBpoCFF2UhgOtgQR52J91c8ym9ra9K63trHxiSSQsEV3crmIHtEkDzANViFEfAhkCl0ALcL3RsxBPG5sT43rrOUk93MCYYFVtGN2I6X5e61SdeIJg6h1N1YXBr3QClKUApSlAKUpQClKUApSlAKUpQClKUApSlAKl494pbWdIpNAM0iXY20GZlILGwtc0pUNJ9kp0fDt0njh8OfwOP8Lio/aWJM5JkC2KhcoFlCgWCgdLUpRRS6DbfZEx7Ew68IU9Rf4G9ZMbsxJABbKV9llsCvXlYg8wdK+UqSCY2Di1wqtGsYaN7ErmIIKkkFWHDVjpYjwqQbaWHY3MU6+UsZv74halKrKEZdospyXTPibTw6EMsMzEEEB5kykjXvZYwSPAEedQ+McyF2Y2ZyxJGmrXJI6amlKRio9EOTfZgwuGWNAiCyjgP59TWeNypDAkEEEEcQRqCPGlKsQZ9n454M/Z5LSOZGDRRMMzAAlQynLew0FhW3/b0vSG/X5PDf8AwV8pUUibZq47aEk1u0bNluFFlAF+NlUAD/wK1qUqSDZwO0JIb9m9s3tCwKtbhmVgQfUV7xm1ZpVyu/cBvkUKq365EAF/G1KUBosgPEA+YrXxGzopLZ41NuGn8qUoDJhcKkYyooUXvYVmpSgFKUoBSlKA/9k=">
            <a:hlinkClick r:id="rId2"/>
          </p:cNvPr>
          <p:cNvSpPr>
            <a:spLocks noChangeAspect="1" noChangeArrowheads="1"/>
          </p:cNvSpPr>
          <p:nvPr/>
        </p:nvSpPr>
        <p:spPr bwMode="auto">
          <a:xfrm>
            <a:off x="1577975" y="-1470025"/>
            <a:ext cx="5467350" cy="3076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data:image/jpeg;base64,/9j/4AAQSkZJRgABAQAAAQABAAD/2wCEAAkGBxQSEhUTExMWFhUXFxoZFxYXFhoeHhggGBwaGxwgFRgcICgiGhslHRcbITEhJSkrLy4uHCAzODQsNygtLysBCgoKDg0OGxAQGy0kICQsNCwsLCwsLCw0NiwsNCwsLCwsNCw0LCwsLCwsLCwsLDQsLCwsLCwsLCwsLCwsNCwsLP/AABEIAKgBLAMBIgACEQEDEQH/xAAcAAEAAgMBAQEAAAAAAAAAAAAABQYDBAcCAQj/xABKEAACAQIDBQUDCAcECQUBAAABAgMAEQQSIQUGMUFREyJhcYEykaEUI0JSYnKCsQczQ5LB0fAVorLSJDRTY3ODo8LhFzVUdMMW/8QAGQEBAAMBAQAAAAAAAAAAAAAAAAECAwQF/8QAJxEAAgICAgEDBAMBAAAAAAAAAAECEQMhEjFBIjJRBGGBsRNS8CP/2gAMAwEAAhEDEQA/AIilKUApSlAKUpQClKt26G5TYoCWUlIfo29qTy+qvjz5daAqN699i3HK1vI13XZmxYMOLRRIvja7HzY6n31IUB+d70ru+09h4fEC0sSt9q1mHkw1Hvrme925j4QGWMl4ed/aj+9biPte/qQKpSlKAUpSgFKUoBSlKAUpSgFS2xt3MRitY0snORzlT38/QGpHcvd5Zy0036iM2t/tG45fIaX8x41dNobRVUzOVjjWwA4Ko5AAVeEOW/BVyorUW4SgfOYtQeiRlh+9fX3V5m3FT9njFv0eMqP3rm3urdn3iQGwRj3ipJIHAXHC+h5cOFao3iXLmaNgBGGNjfUtlCqLC9+unA1b/l8j1/BXds7vYjC6yp3DwkU5kP4uXraoqul7O2stmCkSJcq8bag/WBB4GqxvjsFYCk0N+wlvlH1G5qfjbyPS5rOHHa2iU7K3SlKoSKUpQClKUApSlAKUpQClKUApSlAKUpQEpuxs0YnFRRH2S12+6oLEeoFvWu4MllypZSBZdNBpp3QRoOlxXH/0eThMdFf6QdR5lSR+VvWupbd2wuFjzsjsNfYW4FvrNwUeJNAaMq48akwv/wAMlL/hdWsfxmtbETYzLYYaViTqRPGLceF5B4ch5VB//wB/PKLwxQrroHdmNrA8Fy68rDw1rDNvXi2XuTwiSwIRUB4mwzA3IudNOhoCeiwe1WN+2w8C/UKtOxHVmOSx8ASPE1vYHZeM7S+Ixcc0JVg0QwwXNcW1Yu2nHS1VMfpVEIy4nDkvxBjeMAjWxyuwPL6N+d7cBt4L9KkE0sMMULu0rhBZ4+7cgEtZidASeHBSaApG8Ozvk+JlhHBW7v3WAZfgRUdVg39nD4+YjgCq+qqoPuNx6VX6AUpSgFfCa+1o7bw8kkLRwi7NpxAAUasXZiFVQoN2JAoCs7a3pdiVgOVRpn5t5dB8agxtSa9+2kv99v51vy7rYkFRGizhmyg4d1lGa17MYycpsCdbaAnkaynZ+Hw2uJft5f8A48DjKvDSbEC4692MN95TQG5sLelswScgg6B+FvveHjVwrlmOxPaOzhEjBtZIwQq2AFlBJPLiSSeJrpO508ckMTTmTKAQezCljlJHFiANBx1oDq2zHWHZuHJNlIeRj43PH329Kou09oNM4kYXW9gtx3QeRHu1/wDFXjBzYbHYNsNh1ePsQCEexYqTckam/e8eNuoqqYrdM3BRgbWuDcXA8atKMpRSS0v2E0ns0sHEzDh3MykFuJytfz9m49K9vh5Fs1wTZdbnugAEXHMAszfhArfbDSroUIHhw944Vgea7kJ3ugXXy4H+NOHi3ZHIimxojYNESpQZQWuQBcZswHtSPa5HL0q7zYhcRsmZ7EAFHUHipzAEfmPWq/Bu6zMXfuA8r3PoBYL1qY3kVMFgVwi37SZhI4J1VQRa/S5Uafeq3GUYu/P+si03opFKUrMsKUpQClKUApSlAKUpQClKUApSlAKUpQHuGUowZTZlIZSORBuCPUV2XdPeePGIASFmA76dftJ1X8uB8eL16ikKkMpKsDcMCQR5EcKA7btHdbCT6vAl/rLdD11ZCCdetQZ/RnhQTkknQG9wrKeJJNiykjidb+PGonZm/MsWEzyWlk7YoobTuqisSSBqQWAv41k/9T2t/qov/wAY/wCSgLjg928LEoVcPGbc2RST5kioDefE4LAHtIsPhxjLHsysSBkzC2ZmAuBY8OfDqRWNp/pAxUoITLEDzQXb95v4AVVZHLEsxJJNySbknxJ4mgEjliWJuSSSTzJ1JNea0ptpormM5ywF7LGzaHnoOFWDB7EeRFcvFGGFwHY5tfrIqsynwIBqG0uyUm+iMpUwd3JT+raOW3EI9iviRIF7vjwr0m7b/TlgTw7Quf8Aphh8acl8imQtYdpxiTC4iHtEjMipld2yqSrq2V2OihraE6Zgt7DUWvC7ol2CjERnrljmJA62yD4kV72puLDNE8XzzseayQ3BHA9kuZiPC/uqOcfknizkUMTYPDYoSTJnxEaRJFFMkl7SRyF5DExVVCoVAJue00FrmqzXUMV+ihTGBDiwJhfMsyFAT9krmy/iNVnaf6P8Zh1LzKiRj9pmun76gj0vRST6Iaa7KrXQNjY6CKKOIzJmA172lybnXhxNU3HbPMaK4BKsTZyLZrdF4gdCePStGrEHYtnY94XWWJ8rDUMOfnyINXzA7y4bE/rSMPNzJ/Vset/o+vxrhu42MbM8RuVC5h9k3ANvO/wq31aMnF2iGrOrpst2F0KSKeaOpBrGuxOyF27OJRzZ1UCuWDThQ1p/PIrwR0HH7y4bDfqSMRNyb9mh63+kfL3iqLjsY80jSSMWdjck/wAOg8KwUrOUnJ2yySXQpSlVJFKUoBSlKAUpSgFKUoBSlKAUpSgFKUoBUDtbeeOElFHaONDY2A8zzPlWfenHGGAlTZmOUHpe9z7ga53QFpXfR+cSkdAxHH39By5Vv4jeyPsS6frOARuV+fiB/KoDamFWHDYdCo7aXNOzc1Ru7EvHmFaTxDp0qGoDbl2nMzZjK9+oYi3lbh6VeN2dpSTxgtBPIEIEkkUasBrpxYAMfG1UPBYR5nWOJC7sbKqi5P8AXGu0buQjCYOOA20JeQj6btxJ62FlHgL8zVJz4otGNsbEgeIzyWaMTlAIywZlSMEKHYAAsSxYgaXt0rc+UW0r4McGtavkkIIvXFKTbtnQlS0ZcOpkbLGC7WJsOQHEnoB1OlenxWHjbK8nayD9lCbgf8SUAqPJb+YqCx8r5GijcqHYZgLa5NbtpcgX0F9Tl9JDZGzhEvDvHiepqdJWNskpNovIMvsJ/s00X15sfFia8xyDyoV8Kxlrcapdk0au9O9bQID2PbOBfOHs2UaHPZSWA45jw6m+mPZ2BkmKT4v2gQ8eHF8kXMZwfblHVtAb2Fbc6gqQe8CNRoQQeoNQm0t6cRPOIIo+8ylTiCuilSQXaxIdgNNbagXvetFta7+Sr0b23Au0cQMO6KYoTnnkVArM5UhIxIoB0DFze/BarW0P0YRoskgxbCNEZ7GIM1lBNrhwDw6CrpsnCpBGI0vYXJY6lidSzHmxOtNs4qRY7RRdq7nIFOijMDcyHkgHHroOdSskk6THCNbIfc3cqJMNFIZyGlRHbLFcjMMwFy4GgNWSPYuGT9m8h/3klh+7GAf7xrT3bwkmGw6RSS9oVFuAAUaWVeZUdTr+Qlu28aiead6ZMccfJrS7Nw50OHy/ajkcEejlgfdULtbYpiXtY27SK9ictmQngJF1AB5MCQfA6VZO2rJFiCuqm2ltPyI4EeBpDPJPexLFF9FBpVj23shWDSwjKQM0kQGlubxD6vMry4jThXK7YyUlaOZpp0xSlKkgUpSgFKUoBSlKAUpSgFKUoBSlbOB2fLMbRRu555VJt5ngPWgNalWBdyccf2FvOSP/ADVq43dnFwi74dwBxK2YDzyE2oCj78REwKw4K4v6gj87e+obYG6U+JeG65I5XADM6KxW9maJGIaSwv7INyLcau2JhWRGRhdWBBqB3t3YxE2JeeFQ0DBcj50VYVVQAkhYgR5AMutgQLi4NAVfb+NM2IlkylAWsqEW7NE7qJb7CKq+lR9TG9E6zYqRoz2miBnA/WsiKskluPfdWfXXva1I7pbttMySOO6WGRT9I30LdFv/AFagLb+jzC9iMVMy2ywxQDTjJIl2t5IXv6dalmudTwrR3buYSb3WSWSVeWjEKpt4oi++pWaOwrjyyuR0QjSM+M20hjVFiijsAGYKpZrW4MVzKLi/Em5420qJkxzHUA19bDl89gLRrnYngLsqCwtqbsNNOeteIpATbgfEEX8r1V32yV9iRXDAph2y6t2sjdSMyxoCfqgws1uprd7TTkK+vhnfsEjVmIw6aKCbZmkfW3DRxW6u62LOvYEDxdB8C1RKLb0iU0lsijP53r78q5af10rdxm7mKjFzC1uq2b4KTUMjEm1je9rW1v0A86q4tdkp/Bmkf+dZMSuWd0UALEEiNvpOFDSMx5nMxXwCgcqw43HLgz3iHxI9mLiIjyae2mYcRHx4ZrDQ48CCEXMSWPeYniWbvEnqbk1euMd+St2zc7SvXb/1/OtJ5LVP7r4RCsmKlAaOEaIeDufZB8OHvHQ1VK2SZMJsg5BNPIIIjwLXLN9xBqf60Nev7SwSaLDNLb6UjMoPlkB+IqG2jisRiW7WRlLa93XKBckBW5AA29nW1+NRzCW37MerW10Fjb+FS+6SOiOKNXKy2f2rhDo2GkW/OOVmPucCtgbKSS5ws3aEcYnGVx5cm9Kp5ilA/Z+mY/wr5gjMjhi6IQSQ0YOZTYgWDWqE79xM8Kr0pk4Z2RgQSrqfUEeB/KojeDBqCs0YAjlvdRwjcWzL4A3DDwNuVWXajfKsL8p7vbwkLPlBAdTwYDkeHx6Cq7gtpKLxyLnjf215+DIeTi9wfTgTWuN8H9jknG++yFrPgsG8ziOJC7ngo/j0HidK9bSwhhkZCcwFirDg6sMysPNSD8KtO0y2zcPHDHmWeYBsRMts0YPBFJBtz1A5E6EgjonNQjyZljxucuKMMO7mGhJXE4jPKou0GHsSvgztz8NKQ4jZubI+DdSfZLzv3vVTYHwqA2ns8yIHWTtLEEXsCv3XUAjpa9YZtlR4qLR5FZQcyCQ6i3Bla/wtXnv6qbfdfg9BfSQS6v8AJP4pNmlsrCfDE/TDCSMff1zW93mK0Ns7vyYdRIGWWBvZmjN1N+F/qn4eJqKwODja8DKynQAq7hvzNx538q392MV/ZkjRMHkw8ptKshJUg8SE9kNz0Avw6Vri+q/v+jLL9L/T9kdSpjerZAws5RTeNgHiPG6te2vOxBHuPOoeu44RSlKAUpXvDxF2VBxZgo/EbfxoCx7t7vo0fyrFXEANkQaNMRyHRdOPgeFqm8RtlyMkdoYh7KR923mRqa+b24pY5VgsVjhRUSykjUA8r2voNeNqh5sQq2zG1+F7jhx41x5skm6XR2YYRSt9mYm561nwuPliPckZfC+nqOBqFfbcefs1zM1uAH8Tavs+0SOAW+n0gdTwGnd8+9pztWKUvBq5R8ljxOCh2hcELDivoyKLLKekg6nrx/Kueba2VmDwTKVINmHNSOYP9AirPs3EyNq65CCCtiQfceFjzr7+lbA9ukEoOU4iK0ltLlMt/g9vwjlXXhm3pnLmgltHOMBs1CGhiLdjf52S+shH0FI+j1I8qmcRiCvzMY78iMoI/Zoe67eHdJUeLDpV23T/AEewthI8ssykqCC/ZlQfpZbXNs1yAxBF/StfcjZa4D5SdoZDmkUxyzXuQi3tksbgCRTYAjMWHFa0nNJGUY2YNhbElkUdjGciiwJsqgDQAMdCfAVnxuyMQoBEee5IHZujEkce6rEkjTlzrPtz9KUSqyYaNpdLB3GRB6DvsPDuedR20NpTIYlco06KGkdoYmKO9nyRZlPZqilUyrbVWPE1jHHfZpKddGp2Mnfw0a9pM7/Psv6uARXbs3l9gNe7P3rDKi3JvUhsTdJ5QZcVIqYZD3jHKjsx07qlCwBN7cb+GtxGYzajupUBY0LNI6RgqruxuzuLnMxsPAW0Aq67dTsYcNhV0CRB2+0zXuT65j+KtHjiiINydGLHbwuEyYdTHGqgKqEBiFAUZ5GI4Cw4++oN5p3JIw0knis2GbXx+ev769T5QrM2bQX7pGuW/UEcCffWxsrFZoYu6oEmpB1IvPhova59yY69QD1FXVMmbcHox4XaGIibSKWI/wDHw9/VFlOnmKnmxnypWhlcwTOAExUQCt4Bza4BvbQj041UxIGkyHQOiElLA6iQnjf/AGYt0NSMzg2AFlVQqgm+iiwueZqJUicac+yBO7pwsjRzAF1Pp4FeoPG/5VuCrNvJ87hMNiD7akxMeZAuRf8Adv8AiNVVmrkyJ8i8ejFO4vVlMjDZF0AJOJ71yRy6gHmFqCwMSt211BywMy35EPGLjxsxHrU7uvio2SXBysFSb2GPBZBa1/Mge7xpH9kp00/gg82IygiOEggH9a3P/lnUUKYgj2Ygbgjvuw0IOoyC/vFbONws8D9nIqBlULorG4HAqTYEa2v/AObeY1c21QeOvx41RtXSOxNuNu/9+DDHDOD3mj8bK3w4aa1mjw8hF7oCOV2N+Wnd4XIHGvjSP0S3Ulv5V6w8jE2XViLKFUtc3U24+FudK+RbrTZM7tI4ix3aZcnyZ72J5BrcR96qcV0zVbN4MX8kwhwrFflM9jMFOkaclv1P8W8L0ntfGtGqSRyzalJssOFtKmHduMM6RP4pI2dL+REg8itb++mKkGPmVBnHdzRvlF+4tshJ4eY431qFwVzhMSeQaAA353k4a9L++rJjoRtCFcZF/rESBMQgvchbkMFGpBuevT6NTmi5YbXgrgko5afkrGGxZzWyGBtboxDDjxIXQehPKvGLV437T5sX4OjEAfeUg348OnOvryQykMHQsDyysDYe69vyr1A8YUwyMCPE8Ceo49K878HpfkwbRzFe17NX1t809j7mt8CazYbFSYlcjRKwAFjnAYfeB7t+HBvSvuCIhbIzK0Tc79PzHCpbd/YTPPmiZfk/tSyXGVVAvoevr15CrJctJFW1HbZk3wW2F2dcEN2BFjxAAjy3qq1Nb3bXGJxBZBaJFEcY+yvO3K5PutULXtRVJI8WTttilKVJAr3BKUZXHFWDD8Jv/CvFKA6RvQoaRZ1OZJUV0PLQDh05H1qtY7C9qbs504WVdPAXFrDkDoLVk3a3hRI/kuKBMBN0ce1ETzHVdeHnxvUzidjOBnitNGdVePX3gag1x5sck7XR14pxap9lXg2DErFu8SePeI9wW1bMuyIWbM8YZuN3Ja58cxN63SLaEW862cLgJZTZI2b00/eOlYbfR0aRHYfZ0akCOJFN9AqKNeVrDjWz+kOQKcNhr3aGLv26vl0/uX9RUjisdDs+5JWbFfRjBusR6yHr4cfzrju8G+hMjlPnHYktI3AnnYDj8B00rsw43HbOPNkUtItmC2lNDfspXS/EKxAPmOBrNvFPNisNhy7l7SThi3I2hIGg4WP51Tdm7wMmHbFTqJB2nZRRL3QWy5maRhrlUFbAEEluIA1l13whbZzSdiyMuJQFA2ZQWjk7ys2oDBPZNyCg11sNZp1oyj3s3t39kR9vHn74UtIQefZI0lvI5LHwNJpWdi7G7MSzHqSbk++s+7GPWSaBr2WTMgJ5dqjRi/kXF6wxwEuIyLMWCkEHQ3tqBroapibrZOTvRiIroW3X7aHDYpdQ8QRvsst7g+uYfhqq7S2SidqIpe0aE2kBC8L5cyFGYEBiAQbEXHjbY3Z3gEAaGZS+Hk9pean6yeOg08B01vqS0Itwls94gAqwZsoIKk9M2l7c+PCpHC4XDQxRD5WGyAfsZBe00E3/AOGX8V+WufEbFYgS4UpiYb35ki2tnQa3GmlvMCsWJ2tLbI0EKnxWx92WoWuzTInN+kr0ksKyqRMDYKtsjC+UOOJ4X7T4VJVqSbDlxLDLEDrfudpbTqRYW89Ks+GwseEBkxDJJMmQ9ghByl75TLxyglTby50l8lsb4KmYd5z2ODw0B9skysOYBuBf9634TVRMlb21Me88hkk1Zj6AcgvQComYG+nIGuOcuTssl8m9h3ypiW/3AXTq80IHwv7jUUuLzC1/P1HP31JPg5nwd4kLmSa7KpGcxwqwuqXzOO0kN8oJBjrn+AmEUkueWyjvKCLX+ib2HtLYLatFD0lHLZ1DZ29pyCHFx/KIh7LXtIn3W+kOGht520rYY4JzeLGmG/BZsOzW8MyELXM9mbwhu3l7MMsEWcIxPfZpI41zZSLIDJmIBubAXF71ji29JjIcSrJHFJFF2qSRLk0VkVkcC4IIfRtGzAC5BqyxN90P5uOk2dX2XsjDsZT/AGisiRq0jhIHBCjiQzOQPLWo+ffOKEFcBCQx0+UTWL+ORBoPP4Vy7A7anXCsQ2bMcjC+rC4Kg24kNY256VPbMDFAXFmOtunn40klHdEqcmuN6Nx2ZyXdizMbsxJJJ6knnWREr1CKyX5VjZc39md6HEx/7tZB5xOL/wByR61tnbQkgkEkTlGHMcx0YcCPA1t7BQmR7Xt2GIzeXYvx/Fl+FRTDSurC/Sc+X3F+2rhcG0MOIxX+jYiYZiMOPaB1DPHY6EWJ53Nrmo+fZ+BlX/3AAj6RgcH3E8PCoLbOL7aSTESSJHFmyq8jWUAewigXLHKOCg8yaqm3duthmW0QdHGaOVZAUcA2OQgHgRYg2I5gVEsGOTtotH6jJFUmdHkbZyoFmlfGZSCFWHILjhq+o8wajdsbxPMghjRYIBwij4Hxc6Zj/XHWqHgN7YnIEimMnne6+p4j3VYQb6irwxxh7UUnklP3M+0pSrlBSlKAUpSgFbGBx8sJzRSPGeeViL+Y4H1rXpQFhTfbHAW7e/nHH/lqR2TvW86TYfFzle1W0ctgojYcmygWU6a+B61TaUBEb6ytBCyaBmbJdSCLWJNiNCCBxHI1zur3vrhy0AYfQYE+RBH5kVV9hSQIzSzWfsxeOEgkSv8ARDkaCNfaYXuQMo4kgCYw0keEwnZ4pDMcSUlWAPkMSgMFlz2OV3DaLYgpqQbpUVtTa6vEsEMXYwq2cqXzs72tmkewBsNAAoAudLkk6GOxjzSNLKxZ3JZmPMn8vIcKwCgOo4fDZYYTlyK8asmuhBHI87ag8wQb1YXKYqzmRIZ/2mfMFkt9NCoNn+svM6jiQKPiIZSMJh1YfNLndTwW+UHWxIzWIsOPpUlvLOI40EEjPM5C9m8WUnmWQq7XUWIINuPHSseEov0mvKLWy2DECTFzSAkoMK6u7e1IFhyBn+00uQ+q9KgWOlZsFiSmGWKxzuF7Z2a5a1iFXTuoDrzLEAk6ADFV4RaWys5cnovO1sUyYjD7PwztFHGYw7ISCzNZmYkcRlN/MnwqB2v+lJ4XcHE2JYkRhEYqCbgHu6WB5mqrvVvLLFZ4z886Zc44qqxiNm8Gy6X8Sa5oTUyjfkhOjrc/6UnxHdbFSoD9kJ8UqS3W2fmE0isoSaNkQce1lTLMuS3QKQWP11HE1xbDYd5GCRozseCqCSfIDU1Y9zdvy4bERoxbKrjKrE9xw19AeF2FiP5VT+LfZPP7HQotda18XoCb8qkNooI5XCfq2s8f3JAHX3BgPMGtW2YVyNUzoRsbyyf6RYWCokQQKLBQUV+6OXeYnrc1zr9IW1mnnVXylo11kyjO2ax+ccavYAWJudTrXQt4F+dHjDAf+jGP4VzDfPDlcQW5OoI9BlP5fGu9dHKzHueZPlkKxm3aNke4DKUbSTOraMuS5IPTwr7tfb4cSRQQx4eB3JKxhszgNdBI7szEDQ5QQt9baC33d75uLFYg2ukXYpc/TxF0Nv8AlCY+lQdSQS27GKjjxCGYO0dzcJa97EKQG7pIJ5+NdLwYhxH+quS/+wlCrKbc4wCVl8lOb7POuYbvbOfETrHGLtZmt4Ipc28bLYDmSBzq0Lst2XNl8RyPUEc6yyKPk0g34LCjeGvPw60J1qSgj+UYaB5ZAuKcOQ76LKqSNGomblJ3DaQixFgxvrUTPmRjHIrI6mzKwsR/XG/AiueUHE2jJMsm48KyYlla+UwyggHjmGSw8e/p42qu7w4aWETRprIl1UjnbgV8xqPMVJ7uuwaYqSG+TylSOIKrnBB6jJeofa2AlwmOKyn5rEKHhBKkjSyh8oCq2VSLLpYAC1gBvh9pjl7KkHOMwyQvMqTwSStad8gkWURg5ZGOUOpjsVYi4ItexrNjdk3waQwSxYiWGSWWZIiWKiRYl+b0tKqiK7FL2v0F6rm1Iis0iniHb86wwTMjB0YqykFWUkEEcCCNQfGtjMx1ctydoFg0LG+UZl8uBHlcj31E4zHw4lGeUdlihrnRe5P17RB+rk5510bmAbsc+48ZMzNyCG/qRb8j7qAvFKUoBSlKAUpSgFKUoBSlKA8yIGBUi4IsQeYNUja+60iMTCM6dPpDwtz9KvNKA5c+zpQCTE4AFySpAFuptXjB4js2DgAkcM2oB625kV0HeSIthpQvGwPopBPwBrm9AXrYyyumeMxgyavKxLuT0y2UC3IcBUtgtnrGS1y7n2pGN2Ph4DwFVrcOY5pE+jYN5G9viPyq4UApSsmHgMjqi+07BR5sbD4mgITf7HYrCfJhC8kKSQiTPGShkYs98zrYnKpWy30BBt3rmK21jooxBJLg43xUsKySl2YJcu4VjDGVs7xqjkkkNmvbU3md5ZcWuPnODxNo3fKidpxEaWQZDpfLHYNa3K41rn2OeRpGMpcyE98uSWJ+0TqT51Ckn0S00SOI3nxLKUWTsUN7xwKsSm/1ljAz+bXNRuEBMiW4lhbzvWGrFuds0SSdqxFozotxcnkSOQHXrUkHTpD2mGVuLQHs2+45LRn0Yuvqla0R0rNu7IO2EZNlmBib8ein0cI3pWOReR4jQ+BHEGuTNGnZ0Y3aoz7dF1w8nWHIfOJ2X/Dkqt7Z2WuITK2hGqt0P8QelWfEDPhB1im/uzL/AJof71Q9dGN3FGM1Umcy2nsyTDnLINDwINw1unv51hwODeZwiC7HxA/OpLe+YtiWB4KFA9wP5k1GYGUpIjLxDAj31cqdL3D2P8lngIN5TLHdhw9saL4fnUzPEAzAezmYDyubVh2U+WeE9JYz7mBqQx0WWSRekjj3MRXN9R4NsPkwbdW3ydRwGHT+8zufi9Y5AJ8M2YEy4fK0bc+yLBXRuZVSwYdLtwF6z7dW6Yd+sRQ+cTsP8LJWjgMWYpFewYC4ZTwdWBDKfAqSPWtkrh+DNupG7u2o7aMaWa8Zvy7VWjJ9M96gd65cXNKseMjEcaKsKS93MJMqyoGKG2Yd62i6EjWp7G4QQyvGrEhSMpPEqQGW565SNand6sImNwLzaNm7JpU5hos0TMPSSM6cLDrWWF03E0yLVnGNs4Bpm1AXEAWZOAlA4PEeZty4+6q5LGVJVgQRxBFiPMVcN4mkigKyBJVJypI3tKTf2hzNge8D51Ti5ve5vxvXQYmfA4CSZssalvHkPM8BXQdhbLGHjy8WOrN1Ph4Cvm7uNM0CsbXF1a3Uc7eIsakqAUpSgFKUoBSlKAUpSgFKUoBSlKAGqPi9ho6SYhGyJmORct8w0Ay66ZmvYeVWHbfbORGkTNGf1hDqCw+qLnQdTXjFxzM0RWEdmguIy6jvcBe1xZeVAZ9g7JXDpbi7WLnx6DwGtSdeImJALDKbai97evOvdAKlN14ycXDYaK4djyVUOZmY8gAL3qLqzRYb5PF2f7VwDN9kaFY/P6TeNh9GqTmoqy0IuTop20thIH+UIxjlXUNfMpPPMDyNyNCONeduRyssUU+CjcpGCWjkFyZfnLnMFZTlZVtc2y1ZJIASCQGW4JB5gG5GtY95EtiHfNmWX51SeOWS5AboRqvpWOCV9muaNHGdoW7RwqZACRkve1tOJ48K293JymJjtzYKfENof5+lZNu4MGZ2iPaKSWJW5Ck6kE8OPjWXdxUjk7WQg5bd0G5XNcZ28B0GuoPn0mBfwemh5HpU5thg0olAsJlEvq1w49JA4t5VF7NwbTkCOxFsxYkBVX6zNwC68am9oOGyRxm8cQyobWvf2mI+01zbkLCsM7VGuJOzWiH+j4m/C0QH3u0BH90PULViwmG7SKWEModzGYwTYMyFhlzcASHNr6E86rzKQSCLEaEHlbrVsL9JGVeoqu9eyjLLH2Y+cZWuL2BCWtr171q0djbCZJ4+3GW+ZlFwblLGxsfX0qx4aUSYp2U3EcYS44Zi12F+tgK97bQ5FkVSzRurgLxI4MP3Sa1MywbCwxkxEY4AMHY8lVDmYnwAHvsOdb2Mlzuz2tmZm8rknX317wWKh7HLh5A6OAXlFx2hHAAHUIp5HUkXPIDDKARxBrizZFJ0vB14sbSs+bQF8JGfqzyD99Iz/wBlQ1TOPNsIg+tO5/cRB/3moaunF7Ec+T3MmMWvaQwyjiB2L+cQGQnzjZR5oazYODtsO0N/nRJ2kQto/dsy3+scqkdSAOdednoThD/9j8o+fnf4Vm2fh8zqVIVUs7sTogU3LH+HU2ArCT45dG8Y8seyjb0YBpoCFF2UhgOtgQR52J91c8ym9ra9K63trHxiSSQsEV3crmIHtEkDzANViFEfAhkCl0ALcL3RsxBPG5sT43rrOUk93MCYYFVtGN2I6X5e61SdeIJg6h1N1YXBr3QClKUApSlAKUpQClKUApSlAKUpQClKUApSlAKl494pbWdIpNAM0iXY20GZlILGwtc0pUNJ9kp0fDt0njh8OfwOP8Lio/aWJM5JkC2KhcoFlCgWCgdLUpRRS6DbfZEx7Ew68IU9Rf4G9ZMbsxJABbKV9llsCvXlYg8wdK+UqSCY2Di1wqtGsYaN7ErmIIKkkFWHDVjpYjwqQbaWHY3MU6+UsZv74halKrKEZdospyXTPibTw6EMsMzEEEB5kykjXvZYwSPAEedQ+McyF2Y2ZyxJGmrXJI6amlKRio9EOTfZgwuGWNAiCyjgP59TWeNypDAkEEEEcQRqCPGlKsQZ9n454M/Z5LSOZGDRRMMzAAlQynLew0FhW3/b0vSG/X5PDf8AwV8pUUibZq47aEk1u0bNluFFlAF+NlUAD/wK1qUqSDZwO0JIb9m9s3tCwKtbhmVgQfUV7xm1ZpVyu/cBvkUKq365EAF/G1KUBosgPEA+YrXxGzopLZ41NuGn8qUoDJhcKkYyooUXvYVmpSgFKUoBSlKA/9k=">
            <a:hlinkClick r:id="rId2"/>
          </p:cNvPr>
          <p:cNvSpPr>
            <a:spLocks noChangeAspect="1" noChangeArrowheads="1"/>
          </p:cNvSpPr>
          <p:nvPr/>
        </p:nvSpPr>
        <p:spPr bwMode="auto">
          <a:xfrm>
            <a:off x="1730375" y="-1317625"/>
            <a:ext cx="5467350" cy="3076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8" name="Picture 6" descr="http://www.simoncamilleri.com/wp-content/uploads/2012/08/BlindMenElephant_72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8870" y="1524000"/>
            <a:ext cx="8890000" cy="50006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188044" y="2015927"/>
            <a:ext cx="1600201" cy="584775"/>
          </a:xfrm>
          <a:prstGeom prst="rect">
            <a:avLst/>
          </a:prstGeom>
          <a:solidFill>
            <a:srgbClr val="92D050"/>
          </a:solidFill>
        </p:spPr>
        <p:txBody>
          <a:bodyPr wrap="square" rtlCol="0">
            <a:spAutoFit/>
          </a:bodyPr>
          <a:lstStyle/>
          <a:p>
            <a:r>
              <a:rPr lang="en-US" sz="3200" dirty="0"/>
              <a:t>1.Price</a:t>
            </a:r>
          </a:p>
        </p:txBody>
      </p:sp>
      <p:sp>
        <p:nvSpPr>
          <p:cNvPr id="8" name="TextBox 7"/>
          <p:cNvSpPr txBox="1"/>
          <p:nvPr/>
        </p:nvSpPr>
        <p:spPr>
          <a:xfrm>
            <a:off x="1730375" y="4114800"/>
            <a:ext cx="1927225" cy="523220"/>
          </a:xfrm>
          <a:prstGeom prst="rect">
            <a:avLst/>
          </a:prstGeom>
          <a:solidFill>
            <a:srgbClr val="92D050"/>
          </a:solidFill>
        </p:spPr>
        <p:txBody>
          <a:bodyPr wrap="square" rtlCol="0">
            <a:spAutoFit/>
          </a:bodyPr>
          <a:lstStyle/>
          <a:p>
            <a:r>
              <a:rPr lang="en-US" sz="2800" dirty="0"/>
              <a:t>2. No Stock</a:t>
            </a:r>
          </a:p>
        </p:txBody>
      </p:sp>
      <p:sp>
        <p:nvSpPr>
          <p:cNvPr id="9" name="TextBox 8"/>
          <p:cNvSpPr txBox="1"/>
          <p:nvPr/>
        </p:nvSpPr>
        <p:spPr>
          <a:xfrm>
            <a:off x="4666736" y="4086422"/>
            <a:ext cx="1734065" cy="523220"/>
          </a:xfrm>
          <a:prstGeom prst="rect">
            <a:avLst/>
          </a:prstGeom>
          <a:solidFill>
            <a:srgbClr val="92D050"/>
          </a:solidFill>
        </p:spPr>
        <p:txBody>
          <a:bodyPr wrap="square" rtlCol="0">
            <a:spAutoFit/>
          </a:bodyPr>
          <a:lstStyle/>
          <a:p>
            <a:r>
              <a:rPr lang="en-US" sz="2800" dirty="0"/>
              <a:t>3. </a:t>
            </a:r>
            <a:r>
              <a:rPr lang="en-US" sz="2800" dirty="0" err="1"/>
              <a:t>TPC</a:t>
            </a:r>
            <a:r>
              <a:rPr lang="en-US" sz="2800" dirty="0"/>
              <a:t> 11</a:t>
            </a:r>
          </a:p>
        </p:txBody>
      </p:sp>
      <p:sp>
        <p:nvSpPr>
          <p:cNvPr id="10" name="TextBox 9"/>
          <p:cNvSpPr txBox="1"/>
          <p:nvPr/>
        </p:nvSpPr>
        <p:spPr>
          <a:xfrm>
            <a:off x="6477000" y="3762702"/>
            <a:ext cx="1897054" cy="461665"/>
          </a:xfrm>
          <a:prstGeom prst="rect">
            <a:avLst/>
          </a:prstGeom>
          <a:solidFill>
            <a:srgbClr val="92D050"/>
          </a:solidFill>
        </p:spPr>
        <p:txBody>
          <a:bodyPr wrap="square" rtlCol="0">
            <a:spAutoFit/>
          </a:bodyPr>
          <a:lstStyle/>
          <a:p>
            <a:r>
              <a:rPr lang="en-US" sz="2400" dirty="0"/>
              <a:t>4. Downtime</a:t>
            </a:r>
          </a:p>
        </p:txBody>
      </p:sp>
      <p:sp>
        <p:nvSpPr>
          <p:cNvPr id="11" name="TextBox 10"/>
          <p:cNvSpPr txBox="1"/>
          <p:nvPr/>
        </p:nvSpPr>
        <p:spPr>
          <a:xfrm>
            <a:off x="8560415" y="3562646"/>
            <a:ext cx="1694935" cy="923330"/>
          </a:xfrm>
          <a:prstGeom prst="rect">
            <a:avLst/>
          </a:prstGeom>
          <a:solidFill>
            <a:srgbClr val="92D050"/>
          </a:solidFill>
        </p:spPr>
        <p:txBody>
          <a:bodyPr wrap="square" rtlCol="0">
            <a:spAutoFit/>
          </a:bodyPr>
          <a:lstStyle/>
          <a:p>
            <a:r>
              <a:rPr lang="en-US" dirty="0"/>
              <a:t>5. UP-Time</a:t>
            </a:r>
          </a:p>
          <a:p>
            <a:r>
              <a:rPr lang="en-US" dirty="0"/>
              <a:t>Right 1</a:t>
            </a:r>
            <a:r>
              <a:rPr lang="en-US" baseline="30000" dirty="0"/>
              <a:t>st</a:t>
            </a:r>
            <a:r>
              <a:rPr lang="en-US" dirty="0"/>
              <a:t> Time</a:t>
            </a:r>
          </a:p>
          <a:p>
            <a:r>
              <a:rPr lang="en-US" dirty="0"/>
              <a:t>On-Time To (?)</a:t>
            </a:r>
          </a:p>
        </p:txBody>
      </p:sp>
      <p:sp>
        <p:nvSpPr>
          <p:cNvPr id="12" name="TextBox 11"/>
          <p:cNvSpPr txBox="1"/>
          <p:nvPr/>
        </p:nvSpPr>
        <p:spPr>
          <a:xfrm>
            <a:off x="6958373" y="1757520"/>
            <a:ext cx="3204082" cy="830997"/>
          </a:xfrm>
          <a:prstGeom prst="rect">
            <a:avLst/>
          </a:prstGeom>
          <a:solidFill>
            <a:srgbClr val="92D050"/>
          </a:solidFill>
        </p:spPr>
        <p:txBody>
          <a:bodyPr wrap="none" rtlCol="0">
            <a:spAutoFit/>
          </a:bodyPr>
          <a:lstStyle/>
          <a:p>
            <a:r>
              <a:rPr lang="en-US" sz="2400" dirty="0"/>
              <a:t>6. Customer Satisfaction</a:t>
            </a:r>
          </a:p>
          <a:p>
            <a:r>
              <a:rPr lang="en-US" sz="2400" dirty="0"/>
              <a:t>Retention Math</a:t>
            </a:r>
          </a:p>
        </p:txBody>
      </p:sp>
    </p:spTree>
    <p:extLst>
      <p:ext uri="{BB962C8B-B14F-4D97-AF65-F5344CB8AC3E}">
        <p14:creationId xmlns:p14="http://schemas.microsoft.com/office/powerpoint/2010/main" val="1783374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2CD223-1E18-4947-BCC4-C5CEA9DE5391}"/>
              </a:ext>
            </a:extLst>
          </p:cNvPr>
          <p:cNvSpPr>
            <a:spLocks noGrp="1"/>
          </p:cNvSpPr>
          <p:nvPr>
            <p:ph type="title"/>
          </p:nvPr>
        </p:nvSpPr>
        <p:spPr/>
        <p:txBody>
          <a:bodyPr/>
          <a:lstStyle/>
          <a:p>
            <a:r>
              <a:rPr lang="en-US" dirty="0"/>
              <a:t>Extra, Customer-Centric, Service Inventions!</a:t>
            </a:r>
          </a:p>
        </p:txBody>
      </p:sp>
      <p:sp>
        <p:nvSpPr>
          <p:cNvPr id="4" name="Content Placeholder 3">
            <a:extLst>
              <a:ext uri="{FF2B5EF4-FFF2-40B4-BE49-F238E27FC236}">
                <a16:creationId xmlns:a16="http://schemas.microsoft.com/office/drawing/2014/main" id="{CB4F4638-ABB5-462E-BE00-C85553696C53}"/>
              </a:ext>
            </a:extLst>
          </p:cNvPr>
          <p:cNvSpPr>
            <a:spLocks noGrp="1"/>
          </p:cNvSpPr>
          <p:nvPr>
            <p:ph idx="1"/>
          </p:nvPr>
        </p:nvSpPr>
        <p:spPr/>
        <p:txBody>
          <a:bodyPr>
            <a:normAutofit/>
          </a:bodyPr>
          <a:lstStyle/>
          <a:p>
            <a:r>
              <a:rPr lang="en-US" dirty="0"/>
              <a:t>Be a product-pusher </a:t>
            </a:r>
            <a:r>
              <a:rPr lang="en-US" b="1" i="1" u="sng" dirty="0">
                <a:solidFill>
                  <a:srgbClr val="FF0000"/>
                </a:solidFill>
              </a:rPr>
              <a:t>and</a:t>
            </a:r>
            <a:r>
              <a:rPr lang="en-US" dirty="0"/>
              <a:t> a 3PL, 4PL (factory deals) solution provider. </a:t>
            </a:r>
          </a:p>
          <a:p>
            <a:pPr marL="914400" lvl="1" indent="-457200">
              <a:buFont typeface="+mj-lt"/>
              <a:buAutoNum type="arabicPeriod"/>
            </a:pPr>
            <a:r>
              <a:rPr lang="en-US" dirty="0"/>
              <a:t>Case: Manufacturer offers special deal + ideal pass-through (</a:t>
            </a:r>
            <a:r>
              <a:rPr lang="en-US" dirty="0" err="1"/>
              <a:t>McD’s</a:t>
            </a:r>
            <a:r>
              <a:rPr lang="en-US" dirty="0"/>
              <a:t>)</a:t>
            </a:r>
          </a:p>
          <a:p>
            <a:pPr marL="914400" lvl="1" indent="-457200">
              <a:buFont typeface="+mj-lt"/>
              <a:buAutoNum type="arabicPeriod"/>
            </a:pPr>
            <a:r>
              <a:rPr lang="en-US" sz="2400" dirty="0"/>
              <a:t>Case: Ship bulky packaging to us, then we deliver as 3PL with regular goods</a:t>
            </a:r>
          </a:p>
          <a:p>
            <a:pPr marL="914400" lvl="1" indent="-457200">
              <a:buFont typeface="+mj-lt"/>
              <a:buAutoNum type="arabicPeriod"/>
            </a:pPr>
            <a:r>
              <a:rPr lang="en-US" dirty="0"/>
              <a:t>Case: Outsource processing-steps to our better effectiveness</a:t>
            </a:r>
          </a:p>
          <a:p>
            <a:r>
              <a:rPr lang="en-US" dirty="0"/>
              <a:t>Provide On-Site services (possibilities along a continuum?) </a:t>
            </a:r>
          </a:p>
          <a:p>
            <a:pPr lvl="1"/>
            <a:r>
              <a:rPr lang="en-US" dirty="0"/>
              <a:t>IBM sells Big Iron </a:t>
            </a:r>
            <a:r>
              <a:rPr lang="en-US" dirty="0">
                <a:sym typeface="Wingdings" panose="05000000000000000000" pitchFamily="2" charset="2"/>
              </a:rPr>
              <a:t> Runs IT with agnostic sourcing (Buy, lease back too)</a:t>
            </a:r>
          </a:p>
          <a:p>
            <a:pPr lvl="1"/>
            <a:r>
              <a:rPr lang="en-US" dirty="0">
                <a:sym typeface="Wingdings" panose="05000000000000000000" pitchFamily="2" charset="2"/>
              </a:rPr>
              <a:t>Integrated-supply, storerooms; vending machines; etc.  </a:t>
            </a:r>
          </a:p>
          <a:p>
            <a:r>
              <a:rPr lang="en-US" dirty="0">
                <a:sym typeface="Wingdings" panose="05000000000000000000" pitchFamily="2" charset="2"/>
              </a:rPr>
              <a:t>How? Open-minded tour looking for any/all pain</a:t>
            </a:r>
          </a:p>
          <a:p>
            <a:pPr marL="914400" lvl="1" indent="-457200">
              <a:buFont typeface="+mj-lt"/>
              <a:buAutoNum type="arabicPeriod"/>
            </a:pPr>
            <a:r>
              <a:rPr lang="en-US" dirty="0">
                <a:sym typeface="Wingdings" panose="05000000000000000000" pitchFamily="2" charset="2"/>
              </a:rPr>
              <a:t>Removing all restrictions to perfect, new, better way to do things</a:t>
            </a:r>
          </a:p>
          <a:p>
            <a:pPr marL="914400" lvl="1" indent="-457200">
              <a:buFont typeface="+mj-lt"/>
              <a:buAutoNum type="arabicPeriod"/>
            </a:pPr>
            <a:r>
              <a:rPr lang="en-US" dirty="0">
                <a:sym typeface="Wingdings" panose="05000000000000000000" pitchFamily="2" charset="2"/>
              </a:rPr>
              <a:t>How to synergize in a win-win, evergreen way? </a:t>
            </a:r>
            <a:endParaRPr lang="en-US" dirty="0"/>
          </a:p>
        </p:txBody>
      </p:sp>
    </p:spTree>
    <p:extLst>
      <p:ext uri="{BB962C8B-B14F-4D97-AF65-F5344CB8AC3E}">
        <p14:creationId xmlns:p14="http://schemas.microsoft.com/office/powerpoint/2010/main" val="770628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0D27DF-FF62-4C29-91A7-1C2D66AA1A95}"/>
              </a:ext>
            </a:extLst>
          </p:cNvPr>
          <p:cNvSpPr>
            <a:spLocks noGrp="1"/>
          </p:cNvSpPr>
          <p:nvPr>
            <p:ph type="title"/>
          </p:nvPr>
        </p:nvSpPr>
        <p:spPr/>
        <p:txBody>
          <a:bodyPr>
            <a:normAutofit/>
          </a:bodyPr>
          <a:lstStyle/>
          <a:p>
            <a:r>
              <a:rPr lang="en-US" dirty="0"/>
              <a:t>Target Account Criteria: </a:t>
            </a:r>
            <a:br>
              <a:rPr lang="en-US" dirty="0"/>
            </a:br>
            <a:r>
              <a:rPr lang="en-US" sz="2700" dirty="0"/>
              <a:t>1) Weighted, 2) Ranked, 3) Continually Re-ranked with Learning </a:t>
            </a:r>
          </a:p>
        </p:txBody>
      </p:sp>
      <p:sp>
        <p:nvSpPr>
          <p:cNvPr id="4" name="Content Placeholder 3">
            <a:extLst>
              <a:ext uri="{FF2B5EF4-FFF2-40B4-BE49-F238E27FC236}">
                <a16:creationId xmlns:a16="http://schemas.microsoft.com/office/drawing/2014/main" id="{7A391162-2A64-4253-9E54-83320F0702EB}"/>
              </a:ext>
            </a:extLst>
          </p:cNvPr>
          <p:cNvSpPr>
            <a:spLocks noGrp="1"/>
          </p:cNvSpPr>
          <p:nvPr>
            <p:ph idx="1"/>
          </p:nvPr>
        </p:nvSpPr>
        <p:spPr/>
        <p:txBody>
          <a:bodyPr>
            <a:normAutofit lnSpcReduction="10000"/>
          </a:bodyPr>
          <a:lstStyle/>
          <a:p>
            <a:r>
              <a:rPr lang="en-US" dirty="0"/>
              <a:t>Big Potential + growing spend:  </a:t>
            </a:r>
            <a:r>
              <a:rPr lang="en-US" b="1" i="1" u="sng" dirty="0">
                <a:solidFill>
                  <a:srgbClr val="C00000"/>
                </a:solidFill>
              </a:rPr>
              <a:t>Gazelle</a:t>
            </a:r>
            <a:r>
              <a:rPr lang="en-US" b="1" i="1" dirty="0">
                <a:solidFill>
                  <a:srgbClr val="C00000"/>
                </a:solidFill>
              </a:rPr>
              <a:t> or some Consolidators</a:t>
            </a:r>
            <a:endParaRPr lang="en-US" b="1" i="1" u="sng" dirty="0">
              <a:solidFill>
                <a:srgbClr val="C00000"/>
              </a:solidFill>
            </a:endParaRPr>
          </a:p>
          <a:p>
            <a:pPr lvl="1"/>
            <a:r>
              <a:rPr lang="en-US" i="1" dirty="0"/>
              <a:t>Past innovation rate = future without new top-down mgt/mandate</a:t>
            </a:r>
          </a:p>
          <a:p>
            <a:r>
              <a:rPr lang="en-US" dirty="0"/>
              <a:t>Average a larger, GM$s/transaction v Small-pick/order contract</a:t>
            </a:r>
          </a:p>
          <a:p>
            <a:r>
              <a:rPr lang="en-US" dirty="0"/>
              <a:t>Fits best-niche; service capabilities provide clear edge. </a:t>
            </a:r>
          </a:p>
          <a:p>
            <a:r>
              <a:rPr lang="en-US" dirty="0"/>
              <a:t>Foot in the door v. Stone Cold</a:t>
            </a:r>
          </a:p>
          <a:p>
            <a:r>
              <a:rPr lang="en-US" dirty="0"/>
              <a:t>Access to Open-Minded Buying Influences (v stealth moves)</a:t>
            </a:r>
          </a:p>
          <a:p>
            <a:r>
              <a:rPr lang="en-US" dirty="0"/>
              <a:t>Partner-able Trust? Track record with all 4 </a:t>
            </a:r>
            <a:r>
              <a:rPr lang="en-US" b="1" i="1" dirty="0">
                <a:solidFill>
                  <a:srgbClr val="C00000"/>
                </a:solidFill>
              </a:rPr>
              <a:t>stakeholder groups  </a:t>
            </a:r>
          </a:p>
          <a:p>
            <a:r>
              <a:rPr lang="en-US" dirty="0"/>
              <a:t>New, VP of Supply Chain/CEO with </a:t>
            </a:r>
            <a:r>
              <a:rPr lang="en-US" b="1" i="1" dirty="0">
                <a:solidFill>
                  <a:srgbClr val="C00000"/>
                </a:solidFill>
              </a:rPr>
              <a:t>Renewal Mandate</a:t>
            </a:r>
          </a:p>
          <a:p>
            <a:r>
              <a:rPr lang="en-US" dirty="0"/>
              <a:t>Others? Continually re-rank going forward. </a:t>
            </a:r>
          </a:p>
          <a:p>
            <a:endParaRPr lang="en-US" dirty="0"/>
          </a:p>
          <a:p>
            <a:endParaRPr lang="en-US" dirty="0"/>
          </a:p>
          <a:p>
            <a:endParaRPr lang="en-US" dirty="0"/>
          </a:p>
        </p:txBody>
      </p:sp>
    </p:spTree>
    <p:extLst>
      <p:ext uri="{BB962C8B-B14F-4D97-AF65-F5344CB8AC3E}">
        <p14:creationId xmlns:p14="http://schemas.microsoft.com/office/powerpoint/2010/main" val="842424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762AC-73E9-416E-8776-0C8745616ED8}"/>
              </a:ext>
            </a:extLst>
          </p:cNvPr>
          <p:cNvSpPr>
            <a:spLocks noGrp="1"/>
          </p:cNvSpPr>
          <p:nvPr>
            <p:ph type="title"/>
          </p:nvPr>
        </p:nvSpPr>
        <p:spPr/>
        <p:txBody>
          <a:bodyPr/>
          <a:lstStyle/>
          <a:p>
            <a:r>
              <a:rPr lang="en-US" dirty="0"/>
              <a:t>Overview: Account Cracking Concepts </a:t>
            </a:r>
          </a:p>
        </p:txBody>
      </p:sp>
      <p:sp>
        <p:nvSpPr>
          <p:cNvPr id="3" name="Content Placeholder 2">
            <a:extLst>
              <a:ext uri="{FF2B5EF4-FFF2-40B4-BE49-F238E27FC236}">
                <a16:creationId xmlns:a16="http://schemas.microsoft.com/office/drawing/2014/main" id="{587B1BFA-124A-4B3A-A93A-A8DF353D14CB}"/>
              </a:ext>
            </a:extLst>
          </p:cNvPr>
          <p:cNvSpPr>
            <a:spLocks noGrp="1"/>
          </p:cNvSpPr>
          <p:nvPr>
            <p:ph idx="1"/>
          </p:nvPr>
        </p:nvSpPr>
        <p:spPr/>
        <p:txBody>
          <a:bodyPr>
            <a:normAutofit fontScale="92500" lnSpcReduction="10000"/>
          </a:bodyPr>
          <a:lstStyle/>
          <a:p>
            <a:r>
              <a:rPr lang="en-US" dirty="0"/>
              <a:t>(1)</a:t>
            </a:r>
            <a:r>
              <a:rPr lang="en-US" b="1" i="1" dirty="0">
                <a:solidFill>
                  <a:srgbClr val="C00000"/>
                </a:solidFill>
              </a:rPr>
              <a:t> 9-step process </a:t>
            </a:r>
            <a:r>
              <a:rPr lang="en-US" dirty="0"/>
              <a:t>to “evergreen, continually improving, win-win” path</a:t>
            </a:r>
          </a:p>
          <a:p>
            <a:r>
              <a:rPr lang="en-US" dirty="0"/>
              <a:t>Research </a:t>
            </a:r>
            <a:r>
              <a:rPr lang="en-US" dirty="0">
                <a:sym typeface="Wingdings" panose="05000000000000000000" pitchFamily="2" charset="2"/>
              </a:rPr>
              <a:t> Target footholds. </a:t>
            </a:r>
            <a:r>
              <a:rPr lang="en-US" b="1" i="1" dirty="0">
                <a:solidFill>
                  <a:srgbClr val="C00000"/>
                </a:solidFill>
                <a:sym typeface="Wingdings" panose="05000000000000000000" pitchFamily="2" charset="2"/>
              </a:rPr>
              <a:t>Best-Questions Agenda</a:t>
            </a:r>
          </a:p>
          <a:p>
            <a:pPr lvl="1"/>
            <a:r>
              <a:rPr lang="en-US" dirty="0">
                <a:sym typeface="Wingdings" panose="05000000000000000000" pitchFamily="2" charset="2"/>
              </a:rPr>
              <a:t>Honcho to Honcho visit + (2) </a:t>
            </a:r>
            <a:r>
              <a:rPr lang="en-US" b="1" i="1" dirty="0">
                <a:solidFill>
                  <a:srgbClr val="C00000"/>
                </a:solidFill>
                <a:sym typeface="Wingdings" panose="05000000000000000000" pitchFamily="2" charset="2"/>
              </a:rPr>
              <a:t>Strategic Supply Questions</a:t>
            </a:r>
          </a:p>
          <a:p>
            <a:pPr lvl="2"/>
            <a:r>
              <a:rPr lang="en-US" dirty="0">
                <a:sym typeface="Wingdings" panose="05000000000000000000" pitchFamily="2" charset="2"/>
              </a:rPr>
              <a:t>Summit meeting initially or later? Depends. </a:t>
            </a:r>
          </a:p>
          <a:p>
            <a:pPr lvl="1"/>
            <a:r>
              <a:rPr lang="en-US" dirty="0">
                <a:sym typeface="Wingdings" panose="05000000000000000000" pitchFamily="2" charset="2"/>
              </a:rPr>
              <a:t>(3)</a:t>
            </a:r>
            <a:r>
              <a:rPr lang="en-US" b="1" i="1" dirty="0">
                <a:solidFill>
                  <a:srgbClr val="C00000"/>
                </a:solidFill>
                <a:sym typeface="Wingdings" panose="05000000000000000000" pitchFamily="2" charset="2"/>
              </a:rPr>
              <a:t> Dome Sell</a:t>
            </a:r>
            <a:r>
              <a:rPr lang="en-US" dirty="0">
                <a:sym typeface="Wingdings" panose="05000000000000000000" pitchFamily="2" charset="2"/>
              </a:rPr>
              <a:t>. Back-door: spies, sponsors, blockers. Favor exchanges. </a:t>
            </a:r>
          </a:p>
          <a:p>
            <a:r>
              <a:rPr lang="en-US" dirty="0">
                <a:sym typeface="Wingdings" panose="05000000000000000000" pitchFamily="2" charset="2"/>
              </a:rPr>
              <a:t>Assign a (4)</a:t>
            </a:r>
            <a:r>
              <a:rPr lang="en-US" b="1" i="1" dirty="0">
                <a:solidFill>
                  <a:srgbClr val="C00000"/>
                </a:solidFill>
                <a:sym typeface="Wingdings" panose="05000000000000000000" pitchFamily="2" charset="2"/>
              </a:rPr>
              <a:t>“10” Intrapreneurial, Project Manager </a:t>
            </a:r>
            <a:r>
              <a:rPr lang="en-US" dirty="0">
                <a:sym typeface="Wingdings" panose="05000000000000000000" pitchFamily="2" charset="2"/>
              </a:rPr>
              <a:t>(local rep?) </a:t>
            </a:r>
          </a:p>
          <a:p>
            <a:pPr lvl="1"/>
            <a:r>
              <a:rPr lang="en-US" dirty="0">
                <a:sym typeface="Wingdings" panose="05000000000000000000" pitchFamily="2" charset="2"/>
              </a:rPr>
              <a:t>Focus and whatever-it-takes: speed, persistence, creativity, extra resources.  </a:t>
            </a:r>
          </a:p>
          <a:p>
            <a:r>
              <a:rPr lang="en-US" dirty="0">
                <a:sym typeface="Wingdings" panose="05000000000000000000" pitchFamily="2" charset="2"/>
              </a:rPr>
              <a:t>Make and seize (5) </a:t>
            </a:r>
            <a:r>
              <a:rPr lang="en-US" b="1" i="1" dirty="0">
                <a:solidFill>
                  <a:srgbClr val="C00000"/>
                </a:solidFill>
                <a:sym typeface="Wingdings" panose="05000000000000000000" pitchFamily="2" charset="2"/>
              </a:rPr>
              <a:t>LUCKY PORTHOLES </a:t>
            </a:r>
            <a:r>
              <a:rPr lang="en-US" dirty="0">
                <a:sym typeface="Wingdings" panose="05000000000000000000" pitchFamily="2" charset="2"/>
              </a:rPr>
              <a:t>(serendipity) </a:t>
            </a:r>
          </a:p>
          <a:p>
            <a:pPr lvl="1"/>
            <a:r>
              <a:rPr lang="en-US" dirty="0">
                <a:sym typeface="Wingdings" panose="05000000000000000000" pitchFamily="2" charset="2"/>
              </a:rPr>
              <a:t>Patient, positive, persistent pitching of key concepts</a:t>
            </a:r>
          </a:p>
          <a:p>
            <a:pPr lvl="1"/>
            <a:r>
              <a:rPr lang="en-US" dirty="0">
                <a:sym typeface="Wingdings" panose="05000000000000000000" pitchFamily="2" charset="2"/>
              </a:rPr>
              <a:t>Vigilant to all environmental changes/opportunities.   </a:t>
            </a:r>
          </a:p>
          <a:p>
            <a:pPr lvl="1"/>
            <a:r>
              <a:rPr lang="en-US" dirty="0">
                <a:sym typeface="Wingdings" panose="05000000000000000000" pitchFamily="2" charset="2"/>
              </a:rPr>
              <a:t>Chance favors only the prepared mind (penicillin) </a:t>
            </a:r>
          </a:p>
          <a:p>
            <a:pPr lvl="1"/>
            <a:endParaRPr lang="en-US" dirty="0">
              <a:sym typeface="Wingdings" panose="05000000000000000000" pitchFamily="2" charset="2"/>
            </a:endParaRPr>
          </a:p>
        </p:txBody>
      </p:sp>
    </p:spTree>
    <p:extLst>
      <p:ext uri="{BB962C8B-B14F-4D97-AF65-F5344CB8AC3E}">
        <p14:creationId xmlns:p14="http://schemas.microsoft.com/office/powerpoint/2010/main" val="725821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2594</Words>
  <Application>Microsoft Office PowerPoint</Application>
  <PresentationFormat>Widescreen</PresentationFormat>
  <Paragraphs>271</Paragraphs>
  <Slides>19</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Calibri</vt:lpstr>
      <vt:lpstr>Calibri Light</vt:lpstr>
      <vt:lpstr>Office Theme</vt:lpstr>
      <vt:lpstr>CorelDRAW!</vt:lpstr>
      <vt:lpstr>11 Webinars For Distributor: Mgt. Teams; Trade; and Buying Groups*</vt:lpstr>
      <vt:lpstr>Cracking Target,  Whale Accounts </vt:lpstr>
      <vt:lpstr>Assumptions About Next-Level Selling</vt:lpstr>
      <vt:lpstr>        Where Are Targets on The Service-Model-Cost Map? </vt:lpstr>
      <vt:lpstr>Sell Target Whales TPC Benefits and more  </vt:lpstr>
      <vt:lpstr>     Customer Champion Who Sees Total Process?!</vt:lpstr>
      <vt:lpstr>Extra, Customer-Centric, Service Inventions!</vt:lpstr>
      <vt:lpstr>Target Account Criteria:  1) Weighted, 2) Ranked, 3) Continually Re-ranked with Learning </vt:lpstr>
      <vt:lpstr>Overview: Account Cracking Concepts </vt:lpstr>
      <vt:lpstr>             (1) Enterprise Team-Selling Process     </vt:lpstr>
      <vt:lpstr>(2) Strategic Supplier Questions</vt:lpstr>
      <vt:lpstr>(3) Dome Selling (and Research)</vt:lpstr>
      <vt:lpstr>(4) Project Manager: An Intrapreneurial 10</vt:lpstr>
      <vt:lpstr>(4) Lucky Portholes?</vt:lpstr>
      <vt:lpstr>CEO Audit Experiment*: Systematize It!  </vt:lpstr>
      <vt:lpstr>         “HARD MATRIX” TOTAL-TEAM SUPPORT</vt:lpstr>
      <vt:lpstr>5 x 5 Account* Focus Thinking**</vt:lpstr>
      <vt:lpstr>Case: Web Sales v. “Opportunity Cost”</vt:lpstr>
      <vt:lpstr>Summary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Webinars For Distributor: Mgt. Teams; Trade; and Buying Groups*</dc:title>
  <dc:creator>Dudley Merrifield</dc:creator>
  <cp:lastModifiedBy>Dudley Merrifield</cp:lastModifiedBy>
  <cp:revision>1</cp:revision>
  <dcterms:created xsi:type="dcterms:W3CDTF">2020-03-08T21:40:22Z</dcterms:created>
  <dcterms:modified xsi:type="dcterms:W3CDTF">2020-03-08T21:45:12Z</dcterms:modified>
</cp:coreProperties>
</file>