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886" r:id="rId3"/>
    <p:sldId id="767" r:id="rId4"/>
    <p:sldId id="887" r:id="rId5"/>
    <p:sldId id="635" r:id="rId6"/>
    <p:sldId id="769" r:id="rId7"/>
    <p:sldId id="877" r:id="rId8"/>
    <p:sldId id="878" r:id="rId9"/>
    <p:sldId id="885" r:id="rId10"/>
    <p:sldId id="578" r:id="rId11"/>
    <p:sldId id="497" r:id="rId12"/>
    <p:sldId id="876" r:id="rId13"/>
    <p:sldId id="581" r:id="rId14"/>
    <p:sldId id="263" r:id="rId15"/>
    <p:sldId id="264" r:id="rId16"/>
    <p:sldId id="873" r:id="rId17"/>
    <p:sldId id="265" r:id="rId18"/>
    <p:sldId id="542" r:id="rId19"/>
    <p:sldId id="535" r:id="rId20"/>
    <p:sldId id="685" r:id="rId21"/>
    <p:sldId id="795" r:id="rId22"/>
    <p:sldId id="536" r:id="rId23"/>
    <p:sldId id="6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D8EE7-F5F1-45FA-98F1-66D1B67B6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50CC0-A010-41EE-BF1A-1EB2ADBC9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4F71A-81E3-4877-9291-404CAA306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A38FFD-BCEB-4315-98F5-8CB82197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9974A-DB0A-4744-9590-A1718B60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0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40E37-0467-4A7A-A3E9-95A77DCFD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AC17C8-D624-46F2-8800-A3FAFB703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1BAC9-844F-46D5-A483-896297A29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7655-F7CC-4193-91D2-8A67B155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88744-A251-42D3-8994-3B40E4C6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83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5F58E4-4A5F-4B7A-8A6F-9E8C40140B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ADBA9-2457-42B2-8755-F6B62A8F3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46A2D-911D-4E52-9C23-7D393A7AB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37DAF-1FB8-4B39-9FC5-188AAA283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882A6-2CD0-450F-88AA-5F15A4DEA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7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97202-A6A6-4DDC-9EE3-B35A0E0DF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244411-95F2-4BEE-A1CE-80F379CAE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1E5DC-D096-44BB-A3C8-B2EED253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7915F-AD89-4DF8-B914-E0A90985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076F5-6804-4642-ACD4-CA86F9B96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1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F8ABF-32F5-427A-A15D-3A68594FF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58935-D5AC-4072-AACA-B86361A84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1DF384-7E1B-4A4F-8F05-1FF12B197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778745-70C0-42D8-A045-5FB752840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1D253-C2EA-4920-A22C-81C2EF8B6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71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81AF-4ED2-4CCD-BC89-50B234C7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C77F6-6B76-48DE-B342-DA60B9C965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60F631-D64D-440A-AE29-4E9B44F1CE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ADE9A3-52E9-4B41-9ED6-6B5B9DCE0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3C731-41D4-413D-B07F-1DBA78DA4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EFECAB-7629-4448-A505-F6ED5C7A1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8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F9C00-BDD4-43EC-8750-8AFB8654E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0EEA9D-7C49-440C-B2C6-9C10CD87C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FF281-D07A-4101-BC3E-4419C27A4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116328-CA9E-4351-9B6F-4A134D3E70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E13DBB-791C-422B-BC7C-632D8276B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2C8DB0-8F67-4CAB-A25F-03CE028CC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1C5069-B83E-49C8-97AB-1600D8D9C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35641-1BE3-4C0C-8E80-01FCB0F8C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2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9AA57-37B0-4FAC-96FE-6CD4AF93B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C3C2A-2206-4873-9931-8D661F81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92256C-70AE-4880-A430-C7E423B9F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62BEFD-0491-43EA-BF20-7EB70DAA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71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49B5-6D43-4EA5-AFF1-7037CF07B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314D5F-FD1E-4A77-B7EF-C297BE35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DE5F0-ABAF-4950-900F-6334FB37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0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F77B5-25F9-4373-9783-417043ABE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38E50-9EB3-4B76-9E96-DD2EDA2E5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D0859B-8823-4D2A-A4C6-E9B1AF4D3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F7154-3D18-411D-BE6C-1CC55D1B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B431C-1E75-4766-B892-9D3A6DE87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D52A7-57BA-4A49-801C-DE6AD1DF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4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F66D2-30FC-4502-A18B-B53B25CE7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B81018-97E4-4480-B3B1-498BA3954F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E6DD1E-AD70-4265-94D9-FB5D0F67F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B6AED-D40A-4ABD-89C2-9FF6D53D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44886C-050F-4143-9B2B-A822C4442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F3B38-B044-4D82-9FF8-8ED835834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599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62895-BB03-41C0-81EC-9595487B9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3C2A6-BEB5-4E10-9C29-B860B1CF6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C1DEB-66AD-4947-AEE8-9BAA29B590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E9F75-29F4-4580-AA4E-10435D48A613}" type="datetimeFigureOut">
              <a:rPr lang="en-US" smtClean="0"/>
              <a:t>2/25/2020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D8BFB9-80CF-4DFF-BB42-042ED1944A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DBEDDC-AB97-48AF-8D1A-1714A1FEBE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35D16-3B11-4CA7-939A-8AF1287E89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522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hyperlink" Target="http://www.google.com/url?sa=i&amp;rct=j&amp;q=&amp;esrc=s&amp;source=images&amp;cd=&amp;cad=rja&amp;uact=8&amp;ved=0CAcQjRw&amp;url=http://www.wvavanti.nl/&amp;ei=rJvJVLjvKsOTyATw-IL4BQ&amp;bvm=bv.84607526,d.aWw&amp;psig=AFQjCNGZ-0Ti5QQBBO_mNBbi9QNtti6VJg&amp;ust=1422585108959475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hyperlink" Target="https://www.google.com/imgres?imgurl=http%3A%2F%2Fclipart-library.com%2Fimages%2FpioAgG64T.png&amp;imgrefurl=http%3A%2F%2Fclipart-library.com%2Fcartoon-pumpkins.html&amp;docid=4WCuzK9rFir37M&amp;tbnid=kzwDC9rtVKIfeM%3A&amp;vet=10ahUKEwjF57OZltnkAhVKo54KHQ21BHsQMwhfKAEwAQ..i&amp;w=600&amp;h=513&amp;hl=en&amp;bih=751&amp;biw=1600&amp;q=pumpkin%20cartoon%20&amp;ved=0ahUKEwjF57OZltnkAhVKo54KHQ21BHsQMwhfKAEwAQ&amp;iact=mrc&amp;uact=8" TargetMode="Externa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merrifieldact2.com/e-book/chapter-five/1-39-objection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bruce@merrifield.com" TargetMode="External"/><Relationship Id="rId2" Type="http://schemas.openxmlformats.org/officeDocument/2006/relationships/hyperlink" Target="http://www.merrifieldact2.com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errifieldact2.com/e-book/chapter-five/1-39-objection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E274C-3A56-49D6-B58C-079989A0B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 Webinars For Distributor: Mgt. Teams; Trade; and Buying Groups</a:t>
            </a:r>
            <a:r>
              <a:rPr lang="en-US" b="1" dirty="0">
                <a:solidFill>
                  <a:srgbClr val="92D050"/>
                </a:solidFill>
              </a:rPr>
              <a:t>*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4E4F0-4F88-4667-BBA4-C42EDD750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457200" indent="-457200" algn="l">
              <a:buAutoNum type="arabicParenR"/>
            </a:pPr>
            <a:r>
              <a:rPr lang="en-US" sz="2000" dirty="0"/>
              <a:t>Embracing New Paradigm Thinking (2 -20; 18 slides )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Amazon Business Effects (22 – 39; 17 slides )</a:t>
            </a:r>
          </a:p>
          <a:p>
            <a:pPr marL="457200" indent="-457200" algn="l">
              <a:buAutoNum type="arabicParenR"/>
            </a:pPr>
            <a:r>
              <a:rPr lang="en-US" sz="2000" b="1" i="1" u="sng" dirty="0">
                <a:solidFill>
                  <a:srgbClr val="7030A0"/>
                </a:solidFill>
              </a:rPr>
              <a:t>Net-Profit Analytics Basics (41– 59; 18 slides) 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Net-Profit-Analytics Plays – I  (61 – 82; 21 slides) 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Net-Profit Analytics Plays - II (84 – 103; 19 slides) 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Net-Profit Analytics Plays – III  (105 -120; 15 slides)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Net-Profit Analytics Plays – IV  (122 – 137; 15 slides)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Migrating to New Selling Models for 2023 (139 -155; 16 slides)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US" sz="2000" dirty="0"/>
              <a:t>Adapting Past, Selling-Model Shifts ( 157 – 178; 21 slides) 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Cracking Target, Whale Accounts (180 – 197; 17 slides) </a:t>
            </a:r>
          </a:p>
          <a:p>
            <a:pPr marL="457200" indent="-457200" algn="l">
              <a:buAutoNum type="arabicParenR"/>
            </a:pPr>
            <a:r>
              <a:rPr lang="en-US" sz="2000" dirty="0"/>
              <a:t>Managing Change; Getting to a Data-Driven Culture (199 – 220; 21 slides)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BB072C-354E-4724-BCD4-0C95849D397D}"/>
              </a:ext>
            </a:extLst>
          </p:cNvPr>
          <p:cNvSpPr txBox="1"/>
          <p:nvPr/>
        </p:nvSpPr>
        <p:spPr>
          <a:xfrm>
            <a:off x="7892905" y="2967335"/>
            <a:ext cx="3312040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* All parties are welcome</a:t>
            </a:r>
          </a:p>
          <a:p>
            <a:r>
              <a:rPr lang="en-US" b="1" dirty="0"/>
              <a:t> to cherry-pick the slides </a:t>
            </a:r>
          </a:p>
          <a:p>
            <a:r>
              <a:rPr lang="en-US" b="1" dirty="0"/>
              <a:t>to create a customized webinar </a:t>
            </a:r>
          </a:p>
        </p:txBody>
      </p:sp>
    </p:spTree>
    <p:extLst>
      <p:ext uri="{BB962C8B-B14F-4D97-AF65-F5344CB8AC3E}">
        <p14:creationId xmlns:p14="http://schemas.microsoft.com/office/powerpoint/2010/main" val="3546968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F4488-120B-4F13-997F-CC715DC4F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Net-Profitability Mechanics: Terms, Concepts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6B512-7447-4DD0-B87E-F2E5C74DD7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>
                <a:solidFill>
                  <a:srgbClr val="C00000"/>
                </a:solidFill>
              </a:rPr>
              <a:t>Profit Equation (PE) Management: </a:t>
            </a:r>
          </a:p>
          <a:p>
            <a:pPr lvl="1"/>
            <a:r>
              <a:rPr lang="en-US" dirty="0"/>
              <a:t>GP$s – CTS$s = Profit $s (no GM%!) </a:t>
            </a:r>
          </a:p>
          <a:p>
            <a:pPr lvl="1"/>
            <a:r>
              <a:rPr lang="en-US" dirty="0"/>
              <a:t>Year-end P&amp;L is (macro PE) the sum of all (micro) line-item PEs   </a:t>
            </a:r>
          </a:p>
          <a:p>
            <a:r>
              <a:rPr lang="en-US" i="1" dirty="0">
                <a:solidFill>
                  <a:srgbClr val="C00000"/>
                </a:solidFill>
              </a:rPr>
              <a:t>Whale Curves: 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Learn, experiment at the extremes</a:t>
            </a:r>
          </a:p>
          <a:p>
            <a:pPr lvl="1"/>
            <a:r>
              <a:rPr lang="en-US" dirty="0"/>
              <a:t>Root Causes of customer profitability/losses. 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Law of Reciprocal costs with Big Losers</a:t>
            </a:r>
          </a:p>
          <a:p>
            <a:pPr lvl="1"/>
            <a:r>
              <a:rPr lang="en-US" dirty="0"/>
              <a:t>Rebalance Service Energies: </a:t>
            </a:r>
            <a:r>
              <a:rPr lang="en-US" i="1" dirty="0">
                <a:solidFill>
                  <a:srgbClr val="C00000"/>
                </a:solidFill>
              </a:rPr>
              <a:t>triage and heroic acts</a:t>
            </a:r>
          </a:p>
          <a:p>
            <a:r>
              <a:rPr lang="en-US" i="1" dirty="0">
                <a:solidFill>
                  <a:srgbClr val="C00000"/>
                </a:solidFill>
              </a:rPr>
              <a:t>Economies of GP$s per Transaction. Profit flow-through! </a:t>
            </a:r>
          </a:p>
          <a:p>
            <a:r>
              <a:rPr lang="en-US" i="1" dirty="0">
                <a:solidFill>
                  <a:srgbClr val="C00000"/>
                </a:solidFill>
              </a:rPr>
              <a:t>Distributor costs can’t win (v AMZ) on small-$ picks and orders</a:t>
            </a:r>
          </a:p>
        </p:txBody>
      </p:sp>
    </p:spTree>
    <p:extLst>
      <p:ext uri="{BB962C8B-B14F-4D97-AF65-F5344CB8AC3E}">
        <p14:creationId xmlns:p14="http://schemas.microsoft.com/office/powerpoint/2010/main" val="303205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56262" y="10230"/>
            <a:ext cx="988141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Pyramid of Profit </a:t>
            </a:r>
            <a:r>
              <a:rPr lang="en-US" b="1" u="sng" dirty="0"/>
              <a:t>E</a:t>
            </a:r>
            <a:r>
              <a:rPr lang="en-US" dirty="0"/>
              <a:t>quations (PEs)</a:t>
            </a:r>
            <a:br>
              <a:rPr lang="en-US" dirty="0"/>
            </a:br>
            <a:r>
              <a:rPr lang="en-US" dirty="0"/>
              <a:t>	      </a:t>
            </a:r>
            <a:r>
              <a:rPr lang="en-US" sz="3100" dirty="0"/>
              <a:t>GM-</a:t>
            </a:r>
            <a:r>
              <a:rPr lang="en-US" sz="3100" b="1" i="1" u="sng" dirty="0">
                <a:solidFill>
                  <a:srgbClr val="7030A0"/>
                </a:solidFill>
              </a:rPr>
              <a:t>$s</a:t>
            </a:r>
            <a:r>
              <a:rPr lang="en-US" sz="3100" dirty="0"/>
              <a:t> (less) CTS-</a:t>
            </a:r>
            <a:r>
              <a:rPr lang="en-US" sz="3100" b="1" i="1" u="sng" dirty="0">
                <a:solidFill>
                  <a:srgbClr val="7030A0"/>
                </a:solidFill>
              </a:rPr>
              <a:t>$s</a:t>
            </a:r>
            <a:r>
              <a:rPr lang="en-US" sz="3100" dirty="0"/>
              <a:t> (equals) Profit-</a:t>
            </a:r>
            <a:r>
              <a:rPr lang="en-US" sz="3100" b="1" i="1" u="sng" dirty="0">
                <a:solidFill>
                  <a:srgbClr val="7030A0"/>
                </a:solidFill>
              </a:rPr>
              <a:t>$s</a:t>
            </a:r>
            <a:r>
              <a:rPr lang="en-US" sz="3100" dirty="0"/>
              <a:t>  </a:t>
            </a:r>
            <a:endParaRPr lang="en-US" sz="3100" b="1" i="1" u="sng" dirty="0"/>
          </a:p>
        </p:txBody>
      </p:sp>
      <p:sp>
        <p:nvSpPr>
          <p:cNvPr id="5" name="Isosceles Triangle 4"/>
          <p:cNvSpPr/>
          <p:nvPr/>
        </p:nvSpPr>
        <p:spPr>
          <a:xfrm>
            <a:off x="4096555" y="2885674"/>
            <a:ext cx="3998890" cy="1777285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TextBox 5"/>
          <p:cNvSpPr txBox="1"/>
          <p:nvPr/>
        </p:nvSpPr>
        <p:spPr>
          <a:xfrm>
            <a:off x="245806" y="1709335"/>
            <a:ext cx="11700388" cy="5232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800" dirty="0"/>
              <a:t>Year End P&amp;L = Macro PE: e.g. GM$s (randomly 25%) – CTS$s (22%) = P$s (3%)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01406" y="4836577"/>
            <a:ext cx="35891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50,000 Line-Item Micro PEs</a:t>
            </a:r>
          </a:p>
          <a:p>
            <a:pPr algn="ctr"/>
            <a:r>
              <a:rPr lang="en-US" dirty="0"/>
              <a:t> </a:t>
            </a:r>
            <a:r>
              <a:rPr lang="en-US" sz="1600" dirty="0"/>
              <a:t>(with GM%s from negative to 80%)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152650" y="4385958"/>
            <a:ext cx="20390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20,000 Order PEs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66942" y="4008303"/>
            <a:ext cx="22535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1,000 Customer PEs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03248" y="3585912"/>
            <a:ext cx="25837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15 Customer Niche PEs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3810" y="3239005"/>
            <a:ext cx="22689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10 Rep Territory PEs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25123" y="2874259"/>
            <a:ext cx="2274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 Service Model PEs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72455" y="4335950"/>
            <a:ext cx="16557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5,000 SKU PEs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12931" y="3785967"/>
            <a:ext cx="19078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300 Supplier PEs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149301" y="3274369"/>
            <a:ext cx="24463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30 Product Group PEs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56262" y="5675757"/>
            <a:ext cx="9945657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i="1" u="sng" dirty="0">
                <a:solidFill>
                  <a:srgbClr val="7030A0"/>
                </a:solidFill>
              </a:rPr>
              <a:t>Quantum Profit Data </a:t>
            </a:r>
            <a:r>
              <a:rPr lang="en-US" sz="2400" dirty="0"/>
              <a:t>(QPD):</a:t>
            </a:r>
          </a:p>
          <a:p>
            <a:r>
              <a:rPr lang="en-US" sz="2400" dirty="0"/>
              <a:t>Smallest indivisible unit of profit or loss </a:t>
            </a:r>
            <a:r>
              <a:rPr lang="en-US" sz="2400" i="1" dirty="0"/>
              <a:t>Micro PEs </a:t>
            </a:r>
            <a:r>
              <a:rPr lang="en-US" sz="2400" dirty="0"/>
              <a:t>add to higher-level, </a:t>
            </a:r>
            <a:r>
              <a:rPr lang="en-US" sz="2400" i="1" dirty="0"/>
              <a:t>Mini PEs</a:t>
            </a:r>
          </a:p>
        </p:txBody>
      </p:sp>
    </p:spTree>
    <p:extLst>
      <p:ext uri="{BB962C8B-B14F-4D97-AF65-F5344CB8AC3E}">
        <p14:creationId xmlns:p14="http://schemas.microsoft.com/office/powerpoint/2010/main" val="340323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E00AE-A610-4158-B60F-246E6103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Equation Discoveries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6DA6D-FAAC-441A-8AD4-94AED698E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Average</a:t>
            </a:r>
            <a:r>
              <a:rPr lang="en-US" dirty="0"/>
              <a:t> GM</a:t>
            </a:r>
            <a:r>
              <a:rPr lang="en-US" b="1" i="1" dirty="0">
                <a:solidFill>
                  <a:srgbClr val="C00000"/>
                </a:solidFill>
              </a:rPr>
              <a:t>$s</a:t>
            </a:r>
            <a:r>
              <a:rPr lang="en-US" dirty="0"/>
              <a:t>/Invoice correlates with Op. Profitability </a:t>
            </a:r>
          </a:p>
          <a:p>
            <a:r>
              <a:rPr lang="en-US"/>
              <a:t>Accounts, SKUs </a:t>
            </a:r>
            <a:r>
              <a:rPr lang="en-US" dirty="0"/>
              <a:t>with high GM</a:t>
            </a:r>
            <a:r>
              <a:rPr lang="en-US" b="1" i="1" dirty="0">
                <a:solidFill>
                  <a:srgbClr val="C00000"/>
                </a:solidFill>
              </a:rPr>
              <a:t>%</a:t>
            </a:r>
            <a:r>
              <a:rPr lang="en-US" dirty="0"/>
              <a:t> averages are often losers</a:t>
            </a:r>
          </a:p>
          <a:p>
            <a:pPr lvl="1"/>
            <a:r>
              <a:rPr lang="en-US" dirty="0"/>
              <a:t>For Big – picks/orders: the GM% drops less than order size scales</a:t>
            </a:r>
          </a:p>
          <a:p>
            <a:pPr lvl="1"/>
            <a:r>
              <a:rPr lang="en-US" dirty="0"/>
              <a:t>Lots more GM$s in the pick/order &gt;&gt; CTS$s for the order = </a:t>
            </a:r>
            <a:r>
              <a:rPr lang="en-US" dirty="0" err="1"/>
              <a:t>Profit$s</a:t>
            </a:r>
            <a:endParaRPr lang="en-US" dirty="0"/>
          </a:p>
          <a:p>
            <a:pPr lvl="1"/>
            <a:r>
              <a:rPr lang="en-US" dirty="0"/>
              <a:t>Do be </a:t>
            </a:r>
            <a:r>
              <a:rPr lang="en-US" b="1" i="1" dirty="0">
                <a:solidFill>
                  <a:srgbClr val="C00000"/>
                </a:solidFill>
              </a:rPr>
              <a:t>pricing efficient. </a:t>
            </a:r>
          </a:p>
          <a:p>
            <a:pPr lvl="1"/>
            <a:r>
              <a:rPr lang="en-US" dirty="0"/>
              <a:t>But, “Buy-low, Sell-High”? Zero-sum; mistrust game; 50 years of trying? </a:t>
            </a:r>
          </a:p>
          <a:p>
            <a:r>
              <a:rPr lang="en-US" dirty="0"/>
              <a:t>GM% myopia is universal within channels, so:</a:t>
            </a:r>
          </a:p>
          <a:p>
            <a:pPr lvl="1"/>
            <a:r>
              <a:rPr lang="en-US" dirty="0"/>
              <a:t>Direct Shipment P&amp;L is typically very profitable</a:t>
            </a:r>
          </a:p>
          <a:p>
            <a:pPr lvl="1"/>
            <a:r>
              <a:rPr lang="en-US" dirty="0"/>
              <a:t>Counter business is typically very unprofitable</a:t>
            </a:r>
          </a:p>
          <a:p>
            <a:pPr lvl="2"/>
            <a:r>
              <a:rPr lang="en-US" dirty="0"/>
              <a:t>Benchmark counter’s CTS structure and terms v. Home Depot, Fastenal, Amazon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9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0C31-9CB4-4837-9E39-727B48D8A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Profit Equation Discoveries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785AB-045A-4C9E-B945-EA5A5FDAD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Losing-Element </a:t>
            </a:r>
            <a:r>
              <a:rPr lang="en-US" i="1" dirty="0">
                <a:solidFill>
                  <a:srgbClr val="C00000"/>
                </a:solidFill>
              </a:rPr>
              <a:t>Statistics </a:t>
            </a:r>
            <a:r>
              <a:rPr lang="en-US" dirty="0"/>
              <a:t>(innumeracy challenges?):</a:t>
            </a:r>
          </a:p>
          <a:p>
            <a:pPr lvl="1"/>
            <a:r>
              <a:rPr lang="en-US" dirty="0"/>
              <a:t>70% of lines </a:t>
            </a:r>
          </a:p>
          <a:p>
            <a:pPr lvl="1"/>
            <a:r>
              <a:rPr lang="en-US" dirty="0"/>
              <a:t>62% orders </a:t>
            </a:r>
          </a:p>
          <a:p>
            <a:pPr lvl="1"/>
            <a:r>
              <a:rPr lang="en-US" dirty="0"/>
              <a:t>30-60% customers </a:t>
            </a:r>
          </a:p>
          <a:p>
            <a:pPr lvl="1"/>
            <a:r>
              <a:rPr lang="en-US" dirty="0"/>
              <a:t>20-50% territories </a:t>
            </a:r>
          </a:p>
          <a:p>
            <a:pPr lvl="1"/>
            <a:r>
              <a:rPr lang="en-US" dirty="0"/>
              <a:t>Vendors: a few big winners and losers (bits and pieces with high GM%) </a:t>
            </a:r>
          </a:p>
          <a:p>
            <a:pPr lvl="1"/>
            <a:r>
              <a:rPr lang="en-US" dirty="0"/>
              <a:t>5% of warehouse SKUs big winners v. 5% are big losers (hi-pick, small-$)</a:t>
            </a:r>
          </a:p>
          <a:p>
            <a:pPr lvl="1"/>
            <a:r>
              <a:rPr lang="en-US" dirty="0"/>
              <a:t>2-Step, counter-business loses at 35% less (FAST 57%+) </a:t>
            </a:r>
          </a:p>
          <a:p>
            <a:r>
              <a:rPr lang="en-US" dirty="0"/>
              <a:t>But, initially do “affirmative inquiry” or the “Bright Spots” Better  </a:t>
            </a:r>
          </a:p>
        </p:txBody>
      </p:sp>
    </p:spTree>
    <p:extLst>
      <p:ext uri="{BB962C8B-B14F-4D97-AF65-F5344CB8AC3E}">
        <p14:creationId xmlns:p14="http://schemas.microsoft.com/office/powerpoint/2010/main" val="11415279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709" y="0"/>
            <a:ext cx="10515600" cy="1325563"/>
          </a:xfrm>
        </p:spPr>
        <p:txBody>
          <a:bodyPr/>
          <a:lstStyle/>
          <a:p>
            <a:r>
              <a:rPr lang="en-US" dirty="0"/>
              <a:t>         Different Whale Curves (client Z)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1062186"/>
            <a:ext cx="4875719" cy="235943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4890" y="3572042"/>
            <a:ext cx="4809382" cy="23375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4890" y="1066277"/>
            <a:ext cx="4910419" cy="235534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799" y="3572042"/>
            <a:ext cx="4875719" cy="23414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41988" y="134674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PIP:$15.5MM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239432" y="1592826"/>
            <a:ext cx="1398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PIP: 10.5MM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31923" y="3838608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PIP: 8.5MM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239432" y="3962400"/>
            <a:ext cx="110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PIP: 8MM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19988" y="1085646"/>
            <a:ext cx="33118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7030A0"/>
                </a:solidFill>
              </a:rPr>
              <a:t>Dig Deep at Extremes to Find</a:t>
            </a:r>
          </a:p>
          <a:p>
            <a:r>
              <a:rPr lang="en-US" b="1" i="1" dirty="0">
                <a:solidFill>
                  <a:srgbClr val="7030A0"/>
                </a:solidFill>
              </a:rPr>
              <a:t>High-Leverage, Low Risk Insights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391807" y="2467343"/>
            <a:ext cx="2807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</a:t>
            </a:r>
            <a:r>
              <a:rPr lang="en-US" b="1" i="1" u="sng" dirty="0"/>
              <a:t>Line Item </a:t>
            </a:r>
            <a:r>
              <a:rPr lang="en-US" dirty="0"/>
              <a:t>P/L plotted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39432" y="2589547"/>
            <a:ext cx="1780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/>
              <a:t>SKUs’</a:t>
            </a:r>
            <a:r>
              <a:rPr lang="en-US" dirty="0"/>
              <a:t> P/L Plotted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231923" y="4703389"/>
            <a:ext cx="1624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</a:t>
            </a:r>
            <a:r>
              <a:rPr lang="en-US" b="1" i="1" u="sng" dirty="0"/>
              <a:t>Vendor’s</a:t>
            </a:r>
            <a:r>
              <a:rPr lang="en-US" i="1" u="sng" dirty="0"/>
              <a:t> </a:t>
            </a:r>
          </a:p>
          <a:p>
            <a:r>
              <a:rPr lang="en-US" dirty="0"/>
              <a:t>P or L Plotted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02210" y="4751315"/>
            <a:ext cx="1472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u="sng" dirty="0"/>
              <a:t>Customer</a:t>
            </a:r>
            <a:r>
              <a:rPr lang="en-US" dirty="0"/>
              <a:t> WC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41811" y="6081846"/>
            <a:ext cx="53313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Every curve has all line-item profit equations included. </a:t>
            </a:r>
          </a:p>
          <a:p>
            <a:r>
              <a:rPr lang="en-US" dirty="0"/>
              <a:t>Why different PIP’s and same Tail-end profit total?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30329" y="2934697"/>
            <a:ext cx="2130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(LEAST ACTIONABLE)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960632" y="5242838"/>
            <a:ext cx="2168106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b="1" i="1" u="sng" dirty="0"/>
              <a:t>MOST ACTIONABLE</a:t>
            </a:r>
          </a:p>
        </p:txBody>
      </p:sp>
      <p:sp>
        <p:nvSpPr>
          <p:cNvPr id="19" name="Star: 7 Points 18">
            <a:extLst>
              <a:ext uri="{FF2B5EF4-FFF2-40B4-BE49-F238E27FC236}">
                <a16:creationId xmlns:a16="http://schemas.microsoft.com/office/drawing/2014/main" id="{18BEC738-C5E9-475D-849F-50DC10ECEB1A}"/>
              </a:ext>
            </a:extLst>
          </p:cNvPr>
          <p:cNvSpPr/>
          <p:nvPr/>
        </p:nvSpPr>
        <p:spPr>
          <a:xfrm>
            <a:off x="7050793" y="1927524"/>
            <a:ext cx="400969" cy="36933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tar: 7 Points 19">
            <a:extLst>
              <a:ext uri="{FF2B5EF4-FFF2-40B4-BE49-F238E27FC236}">
                <a16:creationId xmlns:a16="http://schemas.microsoft.com/office/drawing/2014/main" id="{28DADDE4-4631-4922-8DD3-9A8AE1005460}"/>
              </a:ext>
            </a:extLst>
          </p:cNvPr>
          <p:cNvSpPr/>
          <p:nvPr/>
        </p:nvSpPr>
        <p:spPr>
          <a:xfrm>
            <a:off x="6935137" y="4303236"/>
            <a:ext cx="396720" cy="369332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44F13B8-DA9D-49F7-90A1-982ABDDFEF91}"/>
              </a:ext>
            </a:extLst>
          </p:cNvPr>
          <p:cNvSpPr txBox="1"/>
          <p:nvPr/>
        </p:nvSpPr>
        <p:spPr>
          <a:xfrm>
            <a:off x="9524191" y="5909563"/>
            <a:ext cx="26248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Intersection, cream-buys 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lost Initially to AMZ: 2/20+ Hit to Profits</a:t>
            </a:r>
          </a:p>
        </p:txBody>
      </p:sp>
      <p:sp>
        <p:nvSpPr>
          <p:cNvPr id="22" name="Star: 7 Points 21">
            <a:extLst>
              <a:ext uri="{FF2B5EF4-FFF2-40B4-BE49-F238E27FC236}">
                <a16:creationId xmlns:a16="http://schemas.microsoft.com/office/drawing/2014/main" id="{425C33B1-2812-4835-AFD1-630A5AC4C022}"/>
              </a:ext>
            </a:extLst>
          </p:cNvPr>
          <p:cNvSpPr/>
          <p:nvPr/>
        </p:nvSpPr>
        <p:spPr>
          <a:xfrm>
            <a:off x="9173833" y="5964591"/>
            <a:ext cx="343983" cy="31388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A6B6727-26B9-41C0-B071-67D26EBF1D2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0590" y="4751315"/>
            <a:ext cx="1087570" cy="1087570"/>
          </a:xfrm>
          <a:prstGeom prst="rect">
            <a:avLst/>
          </a:prstGeom>
        </p:spPr>
      </p:pic>
      <p:sp>
        <p:nvSpPr>
          <p:cNvPr id="27" name="Star: 5 Points 26">
            <a:extLst>
              <a:ext uri="{FF2B5EF4-FFF2-40B4-BE49-F238E27FC236}">
                <a16:creationId xmlns:a16="http://schemas.microsoft.com/office/drawing/2014/main" id="{487CABA8-7946-4538-B496-18DA68DD2F31}"/>
              </a:ext>
            </a:extLst>
          </p:cNvPr>
          <p:cNvSpPr/>
          <p:nvPr/>
        </p:nvSpPr>
        <p:spPr>
          <a:xfrm>
            <a:off x="10904289" y="4868806"/>
            <a:ext cx="339243" cy="315496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52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9542" y="2864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Customer Whale-Curve Strategies:  </a:t>
            </a:r>
            <a:br>
              <a:rPr lang="en-US" dirty="0"/>
            </a:br>
            <a:r>
              <a:rPr lang="en-US" dirty="0"/>
              <a:t>Head/Tail Accounts’ Habits Persist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6797" y="1402573"/>
            <a:ext cx="5747979" cy="276253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855" y="4235800"/>
            <a:ext cx="5046345" cy="2403022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3541" y="1329310"/>
            <a:ext cx="5046345" cy="243836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389187" y="2783840"/>
            <a:ext cx="74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3655" y="5801360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94416" y="3783826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2016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72181" y="4523585"/>
            <a:ext cx="4902961" cy="233441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753084" y="5478194"/>
            <a:ext cx="31881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Example of near-perfect</a:t>
            </a:r>
          </a:p>
          <a:p>
            <a:r>
              <a:rPr lang="en-US" sz="2400" dirty="0"/>
              <a:t>Customer Whale Curve</a:t>
            </a:r>
          </a:p>
        </p:txBody>
      </p:sp>
    </p:spTree>
    <p:extLst>
      <p:ext uri="{BB962C8B-B14F-4D97-AF65-F5344CB8AC3E}">
        <p14:creationId xmlns:p14="http://schemas.microsoft.com/office/powerpoint/2010/main" val="2754222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(Breathe at #2) Next-Question/Path?</a:t>
            </a:r>
            <a:br>
              <a:rPr lang="en-US" dirty="0"/>
            </a:br>
            <a:r>
              <a:rPr lang="en-US" dirty="0"/>
              <a:t>10-Step Journey and Beyond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i="1" dirty="0">
                <a:solidFill>
                  <a:srgbClr val="7030A0"/>
                </a:solidFill>
              </a:rPr>
              <a:t>Cost-modeling</a:t>
            </a:r>
            <a:r>
              <a:rPr lang="en-US" dirty="0"/>
              <a:t> for Line Item profit/losses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Customer (etc.) </a:t>
            </a:r>
            <a:r>
              <a:rPr lang="en-US" i="1" dirty="0">
                <a:solidFill>
                  <a:srgbClr val="7030A0"/>
                </a:solidFill>
              </a:rPr>
              <a:t>profit rankings     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</a:t>
            </a:r>
            <a:endParaRPr lang="en-US" i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i="1" dirty="0">
                <a:solidFill>
                  <a:srgbClr val="7030A0"/>
                </a:solidFill>
              </a:rPr>
              <a:t>Tools</a:t>
            </a:r>
            <a:r>
              <a:rPr lang="en-US" dirty="0"/>
              <a:t> for </a:t>
            </a:r>
            <a:r>
              <a:rPr lang="en-US" i="1" dirty="0">
                <a:solidFill>
                  <a:srgbClr val="7030A0"/>
                </a:solidFill>
              </a:rPr>
              <a:t>Root Causes </a:t>
            </a:r>
            <a:r>
              <a:rPr lang="en-US" dirty="0"/>
              <a:t>for Profitability (</a:t>
            </a:r>
            <a:r>
              <a:rPr lang="en-US" i="1" dirty="0">
                <a:solidFill>
                  <a:srgbClr val="C00000"/>
                </a:solidFill>
              </a:rPr>
              <a:t>GM$/line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Root Causes </a:t>
            </a:r>
            <a:r>
              <a:rPr lang="en-US" dirty="0">
                <a:sym typeface="Wingdings" panose="05000000000000000000" pitchFamily="2" charset="2"/>
              </a:rPr>
              <a:t> New “Aha!”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Insights (</a:t>
            </a:r>
            <a:r>
              <a:rPr lang="en-US" i="1" dirty="0">
                <a:solidFill>
                  <a:srgbClr val="C00000"/>
                </a:solidFill>
                <a:sym typeface="Wingdings" panose="05000000000000000000" pitchFamily="2" charset="2"/>
              </a:rPr>
              <a:t>reciprocal costs!)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Insights lead to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New-Play experiments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New-Play execution requires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New </a:t>
            </a:r>
            <a:r>
              <a:rPr lang="en-US" i="1" u="sng" dirty="0">
                <a:solidFill>
                  <a:srgbClr val="7030A0"/>
                </a:solidFill>
                <a:sym typeface="Wingdings" panose="05000000000000000000" pitchFamily="2" charset="2"/>
              </a:rPr>
              <a:t>Skills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New plays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New Incentives based on Profit Equations $s</a:t>
            </a:r>
            <a:endParaRPr lang="en-US" i="1" u="sng" dirty="0">
              <a:solidFill>
                <a:srgbClr val="7030A0"/>
              </a:solidFill>
              <a:sym typeface="Wingdings" panose="05000000000000000000" pitchFamily="2" charset="2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Plays/incentives require New </a:t>
            </a:r>
            <a:r>
              <a:rPr lang="en-US" i="1" dirty="0">
                <a:solidFill>
                  <a:srgbClr val="7030A0"/>
                </a:solidFill>
                <a:sym typeface="Wingdings" panose="05000000000000000000" pitchFamily="2" charset="2"/>
              </a:rPr>
              <a:t>Tracking Reports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Scary? </a:t>
            </a:r>
            <a:r>
              <a:rPr lang="en-US" b="1" i="1" u="sng" dirty="0">
                <a:solidFill>
                  <a:srgbClr val="FFC000"/>
                </a:solidFill>
              </a:rPr>
              <a:t>Baby-Step Experiments </a:t>
            </a:r>
            <a:r>
              <a:rPr lang="en-US" dirty="0"/>
              <a:t>to start? </a:t>
            </a:r>
            <a:r>
              <a:rPr lang="en-US" i="1" dirty="0">
                <a:solidFill>
                  <a:srgbClr val="C00000"/>
                </a:solidFill>
              </a:rPr>
              <a:t>(1 customer?)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Combined experiments add to </a:t>
            </a:r>
            <a:r>
              <a:rPr lang="en-US" b="1" i="1" u="sng" dirty="0">
                <a:solidFill>
                  <a:srgbClr val="FFC000"/>
                </a:solidFill>
              </a:rPr>
              <a:t>New Visions </a:t>
            </a:r>
            <a:r>
              <a:rPr lang="en-US" i="1" u="sng" dirty="0">
                <a:solidFill>
                  <a:srgbClr val="7030A0"/>
                </a:solidFill>
              </a:rPr>
              <a:t>(Questions)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3076" name="Picture 4" descr="http://www.wvavanti.nl/images/2014/141122stop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759" y="1825625"/>
            <a:ext cx="784944" cy="784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3583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1D5924-EA57-4249-B4AE-2AB30DEED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 Big Streams of Profitable Orders.</a:t>
            </a:r>
            <a:br>
              <a:rPr lang="en-US" dirty="0"/>
            </a:br>
            <a:r>
              <a:rPr lang="en-US" dirty="0"/>
              <a:t>Best v. Worst Customers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A8C450-5641-4BEB-878D-40E075502A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u="sng" dirty="0">
                <a:solidFill>
                  <a:srgbClr val="C00000"/>
                </a:solidFill>
              </a:rPr>
              <a:t>Most Profitable Customers. Big and..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6C8821-70F2-4A0B-BC16-93FC8DBA034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dirty="0"/>
              <a:t>De facto Partnered</a:t>
            </a:r>
            <a:r>
              <a:rPr lang="en-US" dirty="0"/>
              <a:t> your </a:t>
            </a:r>
            <a:r>
              <a:rPr lang="en-US" b="1" i="1" dirty="0"/>
              <a:t>team </a:t>
            </a:r>
          </a:p>
          <a:p>
            <a:r>
              <a:rPr lang="en-US" dirty="0"/>
              <a:t>Disciplined Rebuy </a:t>
            </a:r>
            <a:r>
              <a:rPr lang="en-US" i="1" dirty="0"/>
              <a:t>System</a:t>
            </a:r>
            <a:r>
              <a:rPr lang="en-US" dirty="0"/>
              <a:t>:  </a:t>
            </a:r>
          </a:p>
          <a:p>
            <a:pPr lvl="1"/>
            <a:r>
              <a:rPr lang="en-US" dirty="0"/>
              <a:t>System metrics &gt;&gt; Silo metrics</a:t>
            </a:r>
          </a:p>
          <a:p>
            <a:pPr lvl="1"/>
            <a:r>
              <a:rPr lang="en-US" dirty="0"/>
              <a:t>Pursue </a:t>
            </a:r>
            <a:r>
              <a:rPr lang="en-US" b="1" i="1" dirty="0">
                <a:solidFill>
                  <a:srgbClr val="7030A0"/>
                </a:solidFill>
              </a:rPr>
              <a:t>Total Procurement Cost (TPC)</a:t>
            </a:r>
          </a:p>
          <a:p>
            <a:pPr lvl="1"/>
            <a:r>
              <a:rPr lang="en-US" dirty="0"/>
              <a:t>Extra Inventory </a:t>
            </a:r>
            <a:r>
              <a:rPr lang="en-US" dirty="0">
                <a:sym typeface="Wingdings" panose="05000000000000000000" pitchFamily="2" charset="2"/>
              </a:rPr>
              <a:t> </a:t>
            </a:r>
            <a:r>
              <a:rPr lang="en-US" b="1" i="1" dirty="0">
                <a:solidFill>
                  <a:srgbClr val="7030A0"/>
                </a:solidFill>
              </a:rPr>
              <a:t>Uptime Productivity</a:t>
            </a:r>
          </a:p>
          <a:p>
            <a:pPr lvl="1"/>
            <a:r>
              <a:rPr lang="en-US" dirty="0"/>
              <a:t>And, better </a:t>
            </a:r>
            <a:r>
              <a:rPr lang="en-US" i="1" dirty="0"/>
              <a:t>Customer Retention </a:t>
            </a:r>
          </a:p>
          <a:p>
            <a:pPr lvl="1"/>
            <a:r>
              <a:rPr lang="en-US" dirty="0"/>
              <a:t>To grow faster, more profitably ! </a:t>
            </a:r>
          </a:p>
          <a:p>
            <a:r>
              <a:rPr lang="en-US" dirty="0"/>
              <a:t>Regression happens when key personnel turnover. Prepare for it.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3FA391-0D51-43BB-884D-0A068EDAB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i="1" u="sng" dirty="0">
                <a:solidFill>
                  <a:srgbClr val="C00000"/>
                </a:solidFill>
              </a:rPr>
              <a:t>Most Unprofitable? (Tolstoy)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86B0EE3-59DF-4727-AFBC-2039B2DC4E1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One contract + decentralized, dumb or cherry-picking buyers</a:t>
            </a:r>
          </a:p>
          <a:p>
            <a:r>
              <a:rPr lang="en-US" dirty="0"/>
              <a:t>Cherry-Picking by competitors’ </a:t>
            </a:r>
            <a:r>
              <a:rPr lang="en-US" dirty="0" err="1"/>
              <a:t>Bigs</a:t>
            </a:r>
            <a:endParaRPr lang="en-US" dirty="0"/>
          </a:p>
          <a:p>
            <a:pPr lvl="1"/>
            <a:r>
              <a:rPr lang="en-US" dirty="0"/>
              <a:t>You are third+ in line for oddities  </a:t>
            </a:r>
          </a:p>
          <a:p>
            <a:r>
              <a:rPr lang="en-US" dirty="0"/>
              <a:t>Apply JIT, Zero-Inventory to popular, small-dollar items. </a:t>
            </a:r>
          </a:p>
          <a:p>
            <a:pPr lvl="1"/>
            <a:r>
              <a:rPr lang="en-US" dirty="0"/>
              <a:t>Ignore high rebuy activity costs</a:t>
            </a:r>
          </a:p>
          <a:p>
            <a:pPr lvl="1"/>
            <a:r>
              <a:rPr lang="en-US" dirty="0"/>
              <a:t>Good order, but many small picks</a:t>
            </a:r>
          </a:p>
          <a:p>
            <a:pPr lvl="1"/>
            <a:r>
              <a:rPr lang="en-US" dirty="0"/>
              <a:t>Custom spice rack solutions.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B03802-0273-4DE2-ADAB-FE53F4162E0D}"/>
              </a:ext>
            </a:extLst>
          </p:cNvPr>
          <p:cNvSpPr txBox="1"/>
          <p:nvPr/>
        </p:nvSpPr>
        <p:spPr>
          <a:xfrm flipH="1">
            <a:off x="1138725" y="6270172"/>
            <a:ext cx="9532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Learn Best Practices from Winners to then sell and install at the Big Losers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22BB59-3D78-4863-9FA8-9C2F63FDF2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3558" y="0"/>
            <a:ext cx="2568441" cy="2083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825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Win-Win Activity Consolidation?</a:t>
            </a:r>
            <a:br>
              <a:rPr lang="en-US" dirty="0"/>
            </a:br>
            <a:r>
              <a:rPr lang="en-US" dirty="0"/>
              <a:t>Deep-Dive with 15 Lenses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5152"/>
            <a:ext cx="4218039" cy="23758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03680"/>
            <a:ext cx="2861187" cy="20478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645360"/>
            <a:ext cx="430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For every customer Right Click for 11 Lenses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4434348"/>
            <a:ext cx="4302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Under Customer Tab. Customers Ranked by: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81599" y="2345192"/>
            <a:ext cx="56338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Skim through to spark: </a:t>
            </a:r>
          </a:p>
          <a:p>
            <a:pPr marL="971550" lvl="1" indent="-514350">
              <a:buFont typeface="+mj-lt"/>
              <a:buAutoNum type="alphaLcPeriod"/>
            </a:pPr>
            <a:r>
              <a:rPr lang="en-US" sz="3200" dirty="0"/>
              <a:t>New, targeted questions </a:t>
            </a:r>
          </a:p>
          <a:p>
            <a:pPr marL="800100" lvl="1" indent="-342900">
              <a:buAutoNum type="alphaLcPeriod"/>
            </a:pPr>
            <a:r>
              <a:rPr lang="en-US" sz="3200" dirty="0"/>
              <a:t>  Local team has </a:t>
            </a:r>
            <a:r>
              <a:rPr lang="en-US" sz="3200" dirty="0" err="1"/>
              <a:t>Aha’s</a:t>
            </a:r>
            <a:r>
              <a:rPr lang="en-US" sz="3200" dirty="0"/>
              <a:t>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81599" y="4184551"/>
            <a:ext cx="61722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Find Macro (habitual and Odd) Activities</a:t>
            </a:r>
          </a:p>
          <a:p>
            <a:r>
              <a:rPr lang="en-US" sz="2400" dirty="0"/>
              <a:t>2. Big-Losers’ Cooperation Continuum:</a:t>
            </a:r>
          </a:p>
          <a:p>
            <a:r>
              <a:rPr lang="en-US" sz="2400" dirty="0"/>
              <a:t>	</a:t>
            </a:r>
            <a:r>
              <a:rPr lang="en-US" sz="2400" i="1" dirty="0"/>
              <a:t>Friendly: what can I do</a:t>
            </a:r>
          </a:p>
          <a:p>
            <a:r>
              <a:rPr lang="en-US" sz="2400" dirty="0"/>
              <a:t>	Don’t care about you, but me?!</a:t>
            </a:r>
          </a:p>
          <a:p>
            <a:r>
              <a:rPr lang="en-US" sz="2400" dirty="0"/>
              <a:t>	</a:t>
            </a:r>
            <a:r>
              <a:rPr lang="en-US" sz="2400" i="1" dirty="0"/>
              <a:t>Cherry-Pickers (“big potential”: not)</a:t>
            </a:r>
          </a:p>
          <a:p>
            <a:r>
              <a:rPr lang="en-US" sz="2400" dirty="0"/>
              <a:t>	Don’t care, won’t budge.  </a:t>
            </a:r>
          </a:p>
        </p:txBody>
      </p:sp>
    </p:spTree>
    <p:extLst>
      <p:ext uri="{BB962C8B-B14F-4D97-AF65-F5344CB8AC3E}">
        <p14:creationId xmlns:p14="http://schemas.microsoft.com/office/powerpoint/2010/main" val="2355043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Re-Balance Service Energies!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From: All Get “Good” Service	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i="1" dirty="0"/>
              <a:t>React</a:t>
            </a:r>
            <a:r>
              <a:rPr lang="en-US" dirty="0"/>
              <a:t> to Every request </a:t>
            </a:r>
          </a:p>
          <a:p>
            <a:r>
              <a:rPr lang="en-US" i="1" dirty="0"/>
              <a:t>Democratic</a:t>
            </a:r>
            <a:r>
              <a:rPr lang="en-US" dirty="0"/>
              <a:t>: first come, first serve. </a:t>
            </a:r>
          </a:p>
          <a:p>
            <a:r>
              <a:rPr lang="en-US" i="1" dirty="0"/>
              <a:t>Same service</a:t>
            </a:r>
            <a:r>
              <a:rPr lang="en-US" dirty="0"/>
              <a:t>, speed. Stop at 5pm</a:t>
            </a:r>
          </a:p>
          <a:p>
            <a:r>
              <a:rPr lang="en-US" i="1" dirty="0"/>
              <a:t>Socialistic:</a:t>
            </a:r>
            <a:r>
              <a:rPr lang="en-US" dirty="0"/>
              <a:t> cross-subsidies</a:t>
            </a:r>
          </a:p>
          <a:p>
            <a:r>
              <a:rPr lang="en-US" dirty="0"/>
              <a:t>Field Reps (time &amp; territory drill):</a:t>
            </a:r>
          </a:p>
          <a:p>
            <a:pPr lvl="1"/>
            <a:r>
              <a:rPr lang="en-US" dirty="0"/>
              <a:t>More accounts, reactive calls good</a:t>
            </a:r>
          </a:p>
          <a:p>
            <a:pPr lvl="1"/>
            <a:r>
              <a:rPr lang="en-US" dirty="0"/>
              <a:t>Call (occasionally) on small fry in between bigger accounts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To: Net-Present-Profit Value (vocab!)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Dynamic Service Triage </a:t>
            </a:r>
          </a:p>
          <a:p>
            <a:r>
              <a:rPr lang="en-US" dirty="0"/>
              <a:t>Heroic, Extra-Effort Acts</a:t>
            </a:r>
          </a:p>
          <a:p>
            <a:r>
              <a:rPr lang="en-US" dirty="0"/>
              <a:t>3-4 Service Models to pursue: 100% customers profitable,</a:t>
            </a:r>
          </a:p>
          <a:p>
            <a:r>
              <a:rPr lang="en-US" dirty="0"/>
              <a:t>Best Reps x Best Accounts x </a:t>
            </a:r>
            <a:r>
              <a:rPr lang="en-US" i="1" dirty="0"/>
              <a:t>Proactive</a:t>
            </a:r>
            <a:r>
              <a:rPr lang="en-US" dirty="0"/>
              <a:t>, “</a:t>
            </a:r>
            <a:r>
              <a:rPr lang="en-US" i="1" dirty="0"/>
              <a:t>10” calls </a:t>
            </a:r>
            <a:r>
              <a:rPr lang="en-US" dirty="0"/>
              <a:t>with </a:t>
            </a:r>
            <a:r>
              <a:rPr lang="en-US" i="1" dirty="0"/>
              <a:t>Team Selling Support </a:t>
            </a:r>
            <a:r>
              <a:rPr lang="en-US" sz="1700" i="1" dirty="0"/>
              <a:t>(v geographic, travel time, calls/day math)</a:t>
            </a:r>
          </a:p>
          <a:p>
            <a:r>
              <a:rPr lang="en-US" dirty="0"/>
              <a:t>No Whale Tail. 100% profitable</a:t>
            </a:r>
          </a:p>
          <a:p>
            <a:pPr marL="0" indent="0">
              <a:buNone/>
            </a:pP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48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67BF4D-6B9B-489C-A0CA-4DAFF1F0E4DB}"/>
              </a:ext>
            </a:extLst>
          </p:cNvPr>
          <p:cNvSpPr/>
          <p:nvPr/>
        </p:nvSpPr>
        <p:spPr>
          <a:xfrm>
            <a:off x="1127051" y="773369"/>
            <a:ext cx="6096000" cy="5642314"/>
          </a:xfrm>
          <a:prstGeom prst="rect">
            <a:avLst/>
          </a:prstGeom>
        </p:spPr>
        <p:txBody>
          <a:bodyPr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 #4: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GM$s/FTEE is a 4-win metric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CEO takes #1 account to next level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Fixing 3 types of losing customers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Beef best SKUs; Fix Losing Ones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 Rebate Suppliers: New Angles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228600" algn="l"/>
              </a:tabLst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 #5: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 High Credit Activity Expense Customers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  Customer-Niche, Service Excellence Innovation/Domination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AutoNum type="arabicPeriod" startAt="8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Better, High-Yield Quoting Niches and Generally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 #6: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9.Reducing Repetitive Inter-Branch SKU Activity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 a-c: Solving (Branch) Counter Sales Unprofitability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Webinar #7: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11-a. Biggest Loser Analysis/Solution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11-b. Worst, small loser: analysis/solution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11-c. JIT Delivery of Paper Clips: Solution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6DC9A0-CD30-4CE8-A096-E701A0F1DB43}"/>
              </a:ext>
            </a:extLst>
          </p:cNvPr>
          <p:cNvSpPr txBox="1"/>
          <p:nvPr/>
        </p:nvSpPr>
        <p:spPr>
          <a:xfrm>
            <a:off x="1127051" y="404037"/>
            <a:ext cx="9548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Specific Net-Profit Analytical Plays in Webinars 4-7</a:t>
            </a:r>
          </a:p>
        </p:txBody>
      </p:sp>
    </p:spTree>
    <p:extLst>
      <p:ext uri="{BB962C8B-B14F-4D97-AF65-F5344CB8AC3E}">
        <p14:creationId xmlns:p14="http://schemas.microsoft.com/office/powerpoint/2010/main" val="1716122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152651" y="59893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 </a:t>
            </a:r>
            <a:r>
              <a:rPr lang="en-US" b="1" i="1" dirty="0">
                <a:solidFill>
                  <a:srgbClr val="C00000"/>
                </a:solidFill>
              </a:rPr>
              <a:t>     </a:t>
            </a:r>
            <a:r>
              <a:rPr lang="en-US" dirty="0"/>
              <a:t> Customer Whale-Curve; </a:t>
            </a:r>
            <a:br>
              <a:rPr lang="en-US" dirty="0"/>
            </a:br>
            <a:r>
              <a:rPr lang="en-US" dirty="0"/>
              <a:t>       New-Play Results over 24 Months </a:t>
            </a:r>
          </a:p>
        </p:txBody>
      </p:sp>
      <p:pic>
        <p:nvPicPr>
          <p:cNvPr id="11267" name="Picture 7" descr="WhaleCust-20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1"/>
          <a:stretch>
            <a:fillRect/>
          </a:stretch>
        </p:blipFill>
        <p:spPr bwMode="auto">
          <a:xfrm>
            <a:off x="1909765" y="1371600"/>
            <a:ext cx="8372475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WhaleCust-2009-1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1"/>
          <a:stretch>
            <a:fillRect/>
          </a:stretch>
        </p:blipFill>
        <p:spPr bwMode="auto">
          <a:xfrm>
            <a:off x="1909765" y="1371600"/>
            <a:ext cx="8372475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WhaleCust-2009-10-11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11"/>
          <a:stretch>
            <a:fillRect/>
          </a:stretch>
        </p:blipFill>
        <p:spPr bwMode="auto">
          <a:xfrm>
            <a:off x="1909765" y="1371600"/>
            <a:ext cx="8372475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001001" y="2963964"/>
            <a:ext cx="1491049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5) 5X in 2yrs</a:t>
            </a:r>
          </a:p>
          <a:p>
            <a:r>
              <a:rPr lang="en-US" sz="1600" dirty="0"/>
              <a:t>Bonuses for All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38600" y="4122543"/>
            <a:ext cx="5257800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6) Eventual Goal: “100% of Customers (quickly) Profitable”. No tail to the Whale!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20251" y="29639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39182" y="6052794"/>
            <a:ext cx="3362139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1) 10% customers </a:t>
            </a:r>
            <a:r>
              <a:rPr lang="en-US" dirty="0">
                <a:sym typeface="Wingdings" panose="05000000000000000000" pitchFamily="2" charset="2"/>
              </a:rPr>
              <a:t> 500% Profits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31396" y="401751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705600" y="6072704"/>
            <a:ext cx="3688638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3) 1% of customers eat 40% of profits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1" y="3148629"/>
            <a:ext cx="2075953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2: many small losers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737665" y="4768874"/>
            <a:ext cx="30168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A414BA-66F4-4E73-9A7A-0C3F64EF8D61}"/>
              </a:ext>
            </a:extLst>
          </p:cNvPr>
          <p:cNvSpPr txBox="1"/>
          <p:nvPr/>
        </p:nvSpPr>
        <p:spPr>
          <a:xfrm>
            <a:off x="10391167" y="1522106"/>
            <a:ext cx="17538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Weed to Feed;</a:t>
            </a:r>
          </a:p>
          <a:p>
            <a:r>
              <a:rPr lang="en-US" i="1" dirty="0"/>
              <a:t>Prune to Grow</a:t>
            </a:r>
          </a:p>
          <a:p>
            <a:r>
              <a:rPr lang="en-US" i="1" dirty="0"/>
              <a:t>Works for: Pumpkin Patch; </a:t>
            </a:r>
          </a:p>
          <a:p>
            <a:r>
              <a:rPr lang="en-US" i="1" dirty="0"/>
              <a:t>Customer Bush!</a:t>
            </a:r>
          </a:p>
          <a:p>
            <a:endParaRPr lang="en-US" i="1" dirty="0"/>
          </a:p>
          <a:p>
            <a:r>
              <a:rPr lang="en-US" i="1" dirty="0"/>
              <a:t>Re-focus energy to key accounts.</a:t>
            </a:r>
          </a:p>
          <a:p>
            <a:r>
              <a:rPr lang="en-US" i="1" dirty="0"/>
              <a:t>Service Triage &amp; Heroic Acts </a:t>
            </a:r>
          </a:p>
        </p:txBody>
      </p:sp>
      <p:pic>
        <p:nvPicPr>
          <p:cNvPr id="1027" name="Picture 3" descr="Image result for pumpkin cartoon">
            <a:hlinkClick r:id="rId5"/>
            <a:extLst>
              <a:ext uri="{FF2B5EF4-FFF2-40B4-BE49-F238E27FC236}">
                <a16:creationId xmlns:a16="http://schemas.microsoft.com/office/drawing/2014/main" id="{EFF52681-8E92-42C1-8C85-F269D12DF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7215" y="4799765"/>
            <a:ext cx="1612950" cy="1380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DAE00B3-4496-4ACE-B64E-310818FC41A2}"/>
              </a:ext>
            </a:extLst>
          </p:cNvPr>
          <p:cNvSpPr txBox="1"/>
          <p:nvPr/>
        </p:nvSpPr>
        <p:spPr>
          <a:xfrm>
            <a:off x="0" y="2791956"/>
            <a:ext cx="19408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GP$s/Head 2X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Profits/Head 15X</a:t>
            </a:r>
          </a:p>
          <a:p>
            <a:r>
              <a:rPr lang="en-US" b="1" i="1" u="sng" dirty="0">
                <a:solidFill>
                  <a:srgbClr val="C00000"/>
                </a:solidFill>
              </a:rPr>
              <a:t>4-Win</a:t>
            </a:r>
            <a:r>
              <a:rPr lang="en-US" b="1" i="1" dirty="0">
                <a:solidFill>
                  <a:srgbClr val="C00000"/>
                </a:solidFill>
              </a:rPr>
              <a:t> Innovations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   1. employees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   2. customers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   3. suppliers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   4. shareholders </a:t>
            </a:r>
          </a:p>
        </p:txBody>
      </p:sp>
    </p:spTree>
    <p:extLst>
      <p:ext uri="{BB962C8B-B14F-4D97-AF65-F5344CB8AC3E}">
        <p14:creationId xmlns:p14="http://schemas.microsoft.com/office/powerpoint/2010/main" val="993189080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Or, This WPT Client: 30 months to Near-Perfect, Curve. Sales + 75%; Profits up 26X to $76K/FTEE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9313" y="1512342"/>
            <a:ext cx="8393374" cy="411393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25399" y="5882185"/>
            <a:ext cx="9541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If 100% of customers are profitable, then 100% of peak internal profits are operating profit and..</a:t>
            </a:r>
          </a:p>
          <a:p>
            <a:pPr marL="342900" indent="-342900">
              <a:buAutoNum type="arabicPeriod"/>
            </a:pPr>
            <a:r>
              <a:rPr lang="en-US" dirty="0"/>
              <a:t>A Perfect Whale Curve has no tail!</a:t>
            </a:r>
          </a:p>
        </p:txBody>
      </p:sp>
    </p:spTree>
    <p:extLst>
      <p:ext uri="{BB962C8B-B14F-4D97-AF65-F5344CB8AC3E}">
        <p14:creationId xmlns:p14="http://schemas.microsoft.com/office/powerpoint/2010/main" val="10980038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472509-4374-4CDD-B69A-30028B22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Egos, Old Beliefs and Incentives Will Resist 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9FA6E82-CBA9-41E1-B151-2607FAF6F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All fixed costs: every account/margin dollar is good. No losers!</a:t>
            </a:r>
          </a:p>
          <a:p>
            <a:r>
              <a:rPr lang="en-US" i="1" dirty="0"/>
              <a:t>Big, losing accounts yield big commissions. Reps will revolt. </a:t>
            </a:r>
          </a:p>
          <a:p>
            <a:r>
              <a:rPr lang="en-US" dirty="0"/>
              <a:t>Read detailed answers to all “objections”*</a:t>
            </a:r>
          </a:p>
          <a:p>
            <a:pPr lvl="1"/>
            <a:r>
              <a:rPr lang="en-US" dirty="0"/>
              <a:t>Chief Experts don’t want to be wrong, and become Chief New-Learners</a:t>
            </a:r>
          </a:p>
          <a:p>
            <a:pPr lvl="1"/>
            <a:r>
              <a:rPr lang="en-US" dirty="0"/>
              <a:t>Bottom 80% of payroll: What’s in it for Me/We? </a:t>
            </a:r>
          </a:p>
          <a:p>
            <a:pPr lvl="1"/>
            <a:r>
              <a:rPr lang="en-US" dirty="0"/>
              <a:t>Is defending the status quo a bigger risk? </a:t>
            </a:r>
          </a:p>
          <a:p>
            <a:r>
              <a:rPr lang="en-US" dirty="0"/>
              <a:t>Freeze FTEEs; Grow GP$s/FTEE with </a:t>
            </a:r>
            <a:r>
              <a:rPr lang="en-US" i="1" dirty="0">
                <a:solidFill>
                  <a:srgbClr val="FF0000"/>
                </a:solidFill>
              </a:rPr>
              <a:t>Bright Spot Plays</a:t>
            </a:r>
            <a:r>
              <a:rPr lang="en-US" dirty="0"/>
              <a:t>** Too Busy!!</a:t>
            </a:r>
          </a:p>
          <a:p>
            <a:pPr lvl="1"/>
            <a:r>
              <a:rPr lang="en-US" dirty="0"/>
              <a:t>Then, courage to turn friendly Big Losers into winners+  </a:t>
            </a:r>
          </a:p>
          <a:p>
            <a:pPr lvl="1"/>
            <a:r>
              <a:rPr lang="en-US" dirty="0"/>
              <a:t>Small Dollar Accounts (80/20): Solve worst 10, etc.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E7CB86-D1BE-4FDE-AD31-BEC5AA2656DF}"/>
              </a:ext>
            </a:extLst>
          </p:cNvPr>
          <p:cNvSpPr txBox="1"/>
          <p:nvPr/>
        </p:nvSpPr>
        <p:spPr>
          <a:xfrm>
            <a:off x="838200" y="6069828"/>
            <a:ext cx="9131827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* </a:t>
            </a:r>
            <a:r>
              <a:rPr lang="en-US" dirty="0">
                <a:hlinkClick r:id="rId2"/>
              </a:rPr>
              <a:t>http://merrifieldact2.com/e-book/chapter-five/1-39-objections/</a:t>
            </a:r>
            <a:r>
              <a:rPr lang="en-US" dirty="0"/>
              <a:t>  + two follow-on links</a:t>
            </a:r>
          </a:p>
          <a:p>
            <a:r>
              <a:rPr lang="en-US" dirty="0"/>
              <a:t>**“Core Customer Renewal Roadmap”</a:t>
            </a:r>
          </a:p>
        </p:txBody>
      </p:sp>
    </p:spTree>
    <p:extLst>
      <p:ext uri="{BB962C8B-B14F-4D97-AF65-F5344CB8AC3E}">
        <p14:creationId xmlns:p14="http://schemas.microsoft.com/office/powerpoint/2010/main" val="642756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BC997AF-7AFC-4664-8ADB-2A96F4CBC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1A7022-BE4A-4C9A-A96F-F084157BE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Net-Profit Analytics, different: lens, world, vocab, concepts, plays</a:t>
            </a:r>
          </a:p>
          <a:p>
            <a:r>
              <a:rPr lang="en-US" dirty="0"/>
              <a:t>New: 1) observations, 2) questions, 3) theories, 3) analytics,                4) insights, 5) experiments  (scientific method) </a:t>
            </a:r>
          </a:p>
          <a:p>
            <a:r>
              <a:rPr lang="en-US" dirty="0"/>
              <a:t>Big </a:t>
            </a:r>
            <a:r>
              <a:rPr lang="en-US" u="sng" dirty="0"/>
              <a:t>Insights</a:t>
            </a:r>
            <a:r>
              <a:rPr lang="en-US" dirty="0"/>
              <a:t> take Big </a:t>
            </a:r>
            <a:r>
              <a:rPr lang="en-US" u="sng" dirty="0"/>
              <a:t>Changes</a:t>
            </a:r>
            <a:r>
              <a:rPr lang="en-US" dirty="0"/>
              <a:t> that spark Big </a:t>
            </a:r>
            <a:r>
              <a:rPr lang="en-US" u="sng" dirty="0"/>
              <a:t>Resistance</a:t>
            </a:r>
          </a:p>
          <a:p>
            <a:pPr lvl="1"/>
            <a:r>
              <a:rPr lang="en-US" dirty="0"/>
              <a:t>Embarrassing? Forgive everyone to move on</a:t>
            </a:r>
          </a:p>
          <a:p>
            <a:pPr lvl="1"/>
            <a:r>
              <a:rPr lang="en-US" dirty="0"/>
              <a:t>High Paid, Veteran Expertise resistance? Protect key incomes. </a:t>
            </a:r>
          </a:p>
          <a:p>
            <a:pPr lvl="1"/>
            <a:r>
              <a:rPr lang="en-US" b="1" i="1" dirty="0">
                <a:solidFill>
                  <a:srgbClr val="FF0000"/>
                </a:solidFill>
              </a:rPr>
              <a:t>New plays </a:t>
            </a:r>
            <a:r>
              <a:rPr lang="en-US" dirty="0"/>
              <a:t>take new skills. Easier than expected. </a:t>
            </a:r>
          </a:p>
          <a:p>
            <a:pPr lvl="1"/>
            <a:r>
              <a:rPr lang="en-US" dirty="0"/>
              <a:t>Innovation expands juice to feed all who play new game</a:t>
            </a:r>
          </a:p>
          <a:p>
            <a:r>
              <a:rPr lang="en-US" dirty="0"/>
              <a:t>Opportunity cost of losers? </a:t>
            </a:r>
            <a:r>
              <a:rPr lang="en-US" i="1" dirty="0"/>
              <a:t>Plus: Cloud ecommerce needs? </a:t>
            </a:r>
          </a:p>
        </p:txBody>
      </p:sp>
    </p:spTree>
    <p:extLst>
      <p:ext uri="{BB962C8B-B14F-4D97-AF65-F5344CB8AC3E}">
        <p14:creationId xmlns:p14="http://schemas.microsoft.com/office/powerpoint/2010/main" val="1233403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29790-D34C-4D09-9CCF-A399E6490E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62718" y="320535"/>
            <a:ext cx="10515600" cy="2852737"/>
          </a:xfrm>
        </p:spPr>
        <p:txBody>
          <a:bodyPr>
            <a:normAutofit/>
          </a:bodyPr>
          <a:lstStyle/>
          <a:p>
            <a:r>
              <a:rPr lang="en-US" dirty="0"/>
              <a:t>    </a:t>
            </a:r>
            <a:r>
              <a:rPr lang="en-US" sz="5400" b="1" u="sng" dirty="0"/>
              <a:t>(#3)Net-Profit-Analytics Basics</a:t>
            </a:r>
            <a:br>
              <a:rPr lang="en-US" sz="5400" dirty="0"/>
            </a:br>
            <a:r>
              <a:rPr lang="en-US" sz="5400" dirty="0"/>
              <a:t>	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2821B-0B40-41D4-ADE6-40D277E374F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0" y="4589463"/>
            <a:ext cx="10515600" cy="15001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EBD18B-1480-459D-A5F6-97891D0B71DF}"/>
              </a:ext>
            </a:extLst>
          </p:cNvPr>
          <p:cNvSpPr txBox="1"/>
          <p:nvPr/>
        </p:nvSpPr>
        <p:spPr>
          <a:xfrm>
            <a:off x="9133368" y="5489485"/>
            <a:ext cx="26368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D. Bruce Merrifield, Jr.</a:t>
            </a:r>
          </a:p>
          <a:p>
            <a:r>
              <a:rPr lang="en-US">
                <a:hlinkClick r:id="rId2"/>
              </a:rPr>
              <a:t>www.merrifieldact2.com</a:t>
            </a:r>
            <a:endParaRPr lang="en-US"/>
          </a:p>
          <a:p>
            <a:r>
              <a:rPr lang="en-US">
                <a:hlinkClick r:id="rId3"/>
              </a:rPr>
              <a:t>bruce@merrifield.com</a:t>
            </a:r>
            <a:r>
              <a:rPr lang="en-US"/>
              <a:t> </a:t>
            </a:r>
          </a:p>
          <a:p>
            <a:r>
              <a:rPr lang="en-US"/>
              <a:t>Connect at LinkedIn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B6EF7FA-238F-4E07-A5D6-847D07AB7C39}"/>
              </a:ext>
            </a:extLst>
          </p:cNvPr>
          <p:cNvSpPr txBox="1"/>
          <p:nvPr/>
        </p:nvSpPr>
        <p:spPr>
          <a:xfrm>
            <a:off x="1541452" y="3342745"/>
            <a:ext cx="101240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Uses?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7030A0"/>
                </a:solidFill>
              </a:rPr>
              <a:t>Without a cost-to-serve model distributors accumulate losing activities and lack the insights to fix them.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7030A0"/>
                </a:solidFill>
              </a:rPr>
              <a:t>The busy-ness from losing customers distracts from doing more for best, net-profitable accounts.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7030A0"/>
                </a:solidFill>
              </a:rPr>
              <a:t>Those incented on sales and margin dollar volume will fight new insight plays even though the upside gains would benefit them (and all). </a:t>
            </a:r>
            <a:r>
              <a:rPr lang="en-US" b="1" i="1" u="sng" dirty="0">
                <a:solidFill>
                  <a:srgbClr val="7030A0"/>
                </a:solidFill>
              </a:rPr>
              <a:t>Education is the cure. 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EFA249-21A8-4FDE-B387-16EDF6CE864C}"/>
              </a:ext>
            </a:extLst>
          </p:cNvPr>
          <p:cNvSpPr txBox="1"/>
          <p:nvPr/>
        </p:nvSpPr>
        <p:spPr>
          <a:xfrm flipH="1">
            <a:off x="1541452" y="1893914"/>
            <a:ext cx="101240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Analytical Lenses To Cure Financial-Management, Blind Spots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i="1" dirty="0"/>
              <a:t>Whale Curves; Root Causes of Customer Profitability/Loss</a:t>
            </a:r>
            <a:br>
              <a:rPr lang="en-US" sz="2800" dirty="0"/>
            </a:br>
            <a:r>
              <a:rPr lang="en-US" sz="2800" dirty="0"/>
              <a:t>  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588E64-EC6B-4702-BDCA-772185053621}"/>
              </a:ext>
            </a:extLst>
          </p:cNvPr>
          <p:cNvSpPr txBox="1"/>
          <p:nvPr/>
        </p:nvSpPr>
        <p:spPr>
          <a:xfrm>
            <a:off x="6422065" y="6089649"/>
            <a:ext cx="2711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Request this slide deck </a:t>
            </a:r>
            <a:r>
              <a:rPr lang="en-US" b="1" i="1" dirty="0">
                <a:solidFill>
                  <a:srgbClr val="C00000"/>
                </a:solidFill>
                <a:sym typeface="Wingdings" panose="05000000000000000000" pitchFamily="2" charset="2"/>
              </a:rPr>
              <a:t></a:t>
            </a:r>
            <a:endParaRPr lang="en-US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071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3B0B1-4730-47A3-98A6-6EF83DDD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Warm Up for Net-Profit Mechanics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FE23C-FEDA-450D-9962-F19F327F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 Perspectives (Lenses) spark what reactions? </a:t>
            </a:r>
          </a:p>
          <a:p>
            <a:pPr lvl="1"/>
            <a:r>
              <a:rPr lang="en-US" dirty="0"/>
              <a:t>Who knew? What don’t we know? Unknown, unknowns? </a:t>
            </a:r>
          </a:p>
          <a:p>
            <a:pPr lvl="1"/>
            <a:r>
              <a:rPr lang="en-US" dirty="0"/>
              <a:t>Or: embarrassing! Keep the status quo! Follow the herd! </a:t>
            </a:r>
          </a:p>
          <a:p>
            <a:pPr lvl="1"/>
            <a:r>
              <a:rPr lang="en-US" dirty="0"/>
              <a:t>But, all stakeholders want more (raises?)</a:t>
            </a:r>
          </a:p>
          <a:p>
            <a:pPr lvl="1"/>
            <a:r>
              <a:rPr lang="en-US" dirty="0"/>
              <a:t>And, disruption is the new normal</a:t>
            </a:r>
          </a:p>
          <a:p>
            <a:pPr lvl="1"/>
            <a:r>
              <a:rPr lang="en-US" dirty="0"/>
              <a:t>Isn’t innovation the only choice (?) </a:t>
            </a:r>
          </a:p>
          <a:p>
            <a:r>
              <a:rPr lang="en-US" dirty="0"/>
              <a:t>How to Comfort Zone a New Paradigm’s statistical, math reality? </a:t>
            </a:r>
          </a:p>
          <a:p>
            <a:r>
              <a:rPr lang="en-US" dirty="0"/>
              <a:t>OK, be open to “net-profitability analytics 101” (NPA)</a:t>
            </a:r>
          </a:p>
        </p:txBody>
      </p:sp>
    </p:spTree>
    <p:extLst>
      <p:ext uri="{BB962C8B-B14F-4D97-AF65-F5344CB8AC3E}">
        <p14:creationId xmlns:p14="http://schemas.microsoft.com/office/powerpoint/2010/main" val="1810275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DF32AD-292D-4C12-B0EF-EEA57D767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4689" cy="67775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8BB9150-9B6B-4A0E-BCA9-EEC01E74FF40}"/>
              </a:ext>
            </a:extLst>
          </p:cNvPr>
          <p:cNvSpPr txBox="1"/>
          <p:nvPr/>
        </p:nvSpPr>
        <p:spPr>
          <a:xfrm>
            <a:off x="3349130" y="1534194"/>
            <a:ext cx="129871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1) Financial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9D6E035-2C1B-4197-AA34-5CA92E7099E3}"/>
              </a:ext>
            </a:extLst>
          </p:cNvPr>
          <p:cNvSpPr txBox="1"/>
          <p:nvPr/>
        </p:nvSpPr>
        <p:spPr>
          <a:xfrm>
            <a:off x="5519527" y="2690335"/>
            <a:ext cx="1152941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b="1" i="1" dirty="0"/>
              <a:t>) Order-Size Math; Customer Profit Analysis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4026F2-6632-45F0-B325-ADC6DB73BA12}"/>
              </a:ext>
            </a:extLst>
          </p:cNvPr>
          <p:cNvSpPr txBox="1"/>
          <p:nvPr/>
        </p:nvSpPr>
        <p:spPr>
          <a:xfrm>
            <a:off x="2850766" y="4862141"/>
            <a:ext cx="2037737" cy="923330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3) Customer (niche)</a:t>
            </a:r>
          </a:p>
          <a:p>
            <a:r>
              <a:rPr lang="en-US" dirty="0"/>
              <a:t>Service Metrics</a:t>
            </a:r>
          </a:p>
          <a:p>
            <a:r>
              <a:rPr lang="en-US" dirty="0"/>
              <a:t>       (web #5)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B796193-1E1C-42EA-BB5E-8BA7AD5BB38B}"/>
              </a:ext>
            </a:extLst>
          </p:cNvPr>
          <p:cNvSpPr txBox="1"/>
          <p:nvPr/>
        </p:nvSpPr>
        <p:spPr>
          <a:xfrm>
            <a:off x="1166192" y="3075477"/>
            <a:ext cx="1298715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4) Key Execution</a:t>
            </a:r>
          </a:p>
          <a:p>
            <a:r>
              <a:rPr lang="en-US" dirty="0"/>
              <a:t>Capabilities</a:t>
            </a:r>
          </a:p>
          <a:p>
            <a:r>
              <a:rPr lang="en-US" dirty="0"/>
              <a:t> (web #11)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C30F6C-33C4-4801-B3A7-DEE87D534E73}"/>
              </a:ext>
            </a:extLst>
          </p:cNvPr>
          <p:cNvSpPr txBox="1"/>
          <p:nvPr/>
        </p:nvSpPr>
        <p:spPr>
          <a:xfrm flipH="1">
            <a:off x="3220279" y="3244333"/>
            <a:ext cx="1298715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ym typeface="Wingdings" panose="05000000000000000000" pitchFamily="2" charset="2"/>
              </a:rPr>
              <a:t> Own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EA0B7A-4A2F-438A-9A43-5D28835015A6}"/>
              </a:ext>
            </a:extLst>
          </p:cNvPr>
          <p:cNvSpPr txBox="1"/>
          <p:nvPr/>
        </p:nvSpPr>
        <p:spPr>
          <a:xfrm>
            <a:off x="7810833" y="40249"/>
            <a:ext cx="416118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/>
              <a:t>1) Financial Lens: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Dominant. Win-Lose mantras.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Blind to: order-size and Cost-to-Serve/order; “Profit Equation”</a:t>
            </a:r>
          </a:p>
          <a:p>
            <a:r>
              <a:rPr lang="en-US" b="1" u="sng" dirty="0"/>
              <a:t>2) Order-Size Economics’ Insights: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Create/Sell win-win, average-order-size relationships.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Target best customers for Service-Value Innovation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Earn: Last-look + 2 points. Or, pivot into a win-win partnership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Fix losing accounts: big and small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rgbClr val="C00000"/>
                </a:solidFill>
              </a:rPr>
              <a:t>Grow - sales, profits and rebates – as byproducts of targeted customer value solutions </a:t>
            </a:r>
          </a:p>
          <a:p>
            <a:r>
              <a:rPr lang="en-US" b="1" u="sng" dirty="0"/>
              <a:t>3) Customer/Niche Service Metrics: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Universals: </a:t>
            </a:r>
            <a:r>
              <a:rPr lang="en-US" b="1" i="1" dirty="0">
                <a:solidFill>
                  <a:srgbClr val="7030A0"/>
                </a:solidFill>
              </a:rPr>
              <a:t>fill rates</a:t>
            </a:r>
            <a:r>
              <a:rPr lang="en-US" dirty="0"/>
              <a:t>; zero errors; on-time-delivery. </a:t>
            </a:r>
            <a:r>
              <a:rPr lang="en-US" i="1" dirty="0">
                <a:solidFill>
                  <a:srgbClr val="C00000"/>
                </a:solidFill>
              </a:rPr>
              <a:t>Response times and Niche-specific needs vary</a:t>
            </a:r>
          </a:p>
          <a:p>
            <a:r>
              <a:rPr lang="en-US" b="1" u="sng" dirty="0"/>
              <a:t>Key Service-Execution Capabilities: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Best customer niche metrics: yield 4-Wins; </a:t>
            </a:r>
            <a:r>
              <a:rPr lang="en-US" i="1" dirty="0">
                <a:solidFill>
                  <a:srgbClr val="C00000"/>
                </a:solidFill>
              </a:rPr>
              <a:t>Need a high-performance, Service Culture 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27338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697A2-5675-4CE3-8133-3347E0C31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Comfort-Zone “Order-Size Economics”    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9E821-7027-4A30-B62F-6E0DB4F52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u="sng" dirty="0"/>
              <a:t>Peels of the Onion: My first – “turnaround, renewal”</a:t>
            </a:r>
          </a:p>
          <a:p>
            <a:pPr marL="514350" indent="-514350">
              <a:buAutoNum type="arabicPeriod"/>
            </a:pPr>
            <a:r>
              <a:rPr lang="en-US" sz="2400" dirty="0"/>
              <a:t>Curiosity/Observations: 30% deliveries to Mom/Pops, small-orders  </a:t>
            </a:r>
          </a:p>
          <a:p>
            <a:pPr lvl="1"/>
            <a:r>
              <a:rPr lang="en-US" sz="2000" dirty="0"/>
              <a:t>Death by a thousand cuts?</a:t>
            </a:r>
          </a:p>
          <a:p>
            <a:pPr lvl="1"/>
            <a:r>
              <a:rPr lang="en-US" sz="2000" dirty="0"/>
              <a:t>Opportunity cost? Heroic extra efforts for most net-profitable?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Distribution a process, crank-turn-costs/day v  The GM$s per crank</a:t>
            </a:r>
          </a:p>
          <a:p>
            <a:pPr marL="514350" indent="-514350">
              <a:buAutoNum type="arabicPeriod"/>
            </a:pPr>
            <a:r>
              <a:rPr lang="en-US" sz="2400" dirty="0"/>
              <a:t>First bearings: annual averages per TRX for (</a:t>
            </a:r>
            <a:r>
              <a:rPr lang="en-US" sz="2000" dirty="0"/>
              <a:t>both direct and warehouse) </a:t>
            </a:r>
          </a:p>
          <a:p>
            <a:pPr lvl="1"/>
            <a:r>
              <a:rPr lang="en-US" sz="2000" dirty="0"/>
              <a:t>Sales/</a:t>
            </a:r>
            <a:r>
              <a:rPr lang="en-US" sz="2000" dirty="0" err="1"/>
              <a:t>Trx</a:t>
            </a:r>
            <a:r>
              <a:rPr lang="en-US" sz="2000" dirty="0"/>
              <a:t>.   GM</a:t>
            </a:r>
            <a:r>
              <a:rPr lang="en-US" sz="2000" b="1" i="1" u="sng" dirty="0">
                <a:solidFill>
                  <a:srgbClr val="7030A0"/>
                </a:solidFill>
              </a:rPr>
              <a:t>$</a:t>
            </a:r>
            <a:r>
              <a:rPr lang="en-US" sz="2000" dirty="0"/>
              <a:t>s/</a:t>
            </a:r>
            <a:r>
              <a:rPr lang="en-US" sz="2000" dirty="0" err="1"/>
              <a:t>Trx</a:t>
            </a:r>
            <a:r>
              <a:rPr lang="en-US" sz="2000" dirty="0"/>
              <a:t> (less) Op Expense </a:t>
            </a:r>
            <a:r>
              <a:rPr lang="en-US" sz="2000" b="1" i="1" u="sng" dirty="0"/>
              <a:t>$s</a:t>
            </a:r>
            <a:r>
              <a:rPr lang="en-US" sz="2000" dirty="0"/>
              <a:t>/</a:t>
            </a:r>
            <a:r>
              <a:rPr lang="en-US" sz="2000" dirty="0" err="1"/>
              <a:t>Trx</a:t>
            </a:r>
            <a:r>
              <a:rPr lang="en-US" sz="2000" dirty="0"/>
              <a:t> (equals) Profit </a:t>
            </a:r>
            <a:r>
              <a:rPr lang="en-US" sz="2000" b="1" i="1" dirty="0">
                <a:solidFill>
                  <a:srgbClr val="7030A0"/>
                </a:solidFill>
              </a:rPr>
              <a:t>$s</a:t>
            </a:r>
            <a:r>
              <a:rPr lang="en-US" sz="2000" dirty="0"/>
              <a:t>/</a:t>
            </a:r>
            <a:r>
              <a:rPr lang="en-US" sz="2000" dirty="0" err="1"/>
              <a:t>Trx</a:t>
            </a:r>
            <a:endParaRPr lang="en-US" sz="2000" dirty="0"/>
          </a:p>
          <a:p>
            <a:pPr lvl="1"/>
            <a:r>
              <a:rPr lang="en-US" sz="2000" dirty="0"/>
              <a:t>Looked at GM$s/invoice out of warehouse to be delivered. </a:t>
            </a:r>
            <a:r>
              <a:rPr lang="en-US" sz="2000" b="1" i="1" dirty="0">
                <a:solidFill>
                  <a:srgbClr val="C00000"/>
                </a:solidFill>
              </a:rPr>
              <a:t>Shocked! “62%” unprofitable?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>
                <a:solidFill>
                  <a:srgbClr val="C00000"/>
                </a:solidFill>
              </a:rPr>
              <a:t>How many customers give us only (many) losing orders? 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DA0192B-DA98-42A6-A49C-32ACB6F6026E}"/>
              </a:ext>
            </a:extLst>
          </p:cNvPr>
          <p:cNvSpPr txBox="1"/>
          <p:nvPr/>
        </p:nvSpPr>
        <p:spPr>
          <a:xfrm>
            <a:off x="496186" y="5661878"/>
            <a:ext cx="116958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Do “Scientific Method’! Observe, Questions, Invent measuring tools, theories (repeat)</a:t>
            </a:r>
          </a:p>
          <a:p>
            <a:r>
              <a:rPr lang="en-US" sz="2400" b="1" i="1" dirty="0">
                <a:solidFill>
                  <a:srgbClr val="7030A0"/>
                </a:solidFill>
              </a:rPr>
              <a:t>      What received-wisdom assumptions (and lack of curiosity/greed) prevents this?  </a:t>
            </a:r>
          </a:p>
        </p:txBody>
      </p:sp>
    </p:spTree>
    <p:extLst>
      <p:ext uri="{BB962C8B-B14F-4D97-AF65-F5344CB8AC3E}">
        <p14:creationId xmlns:p14="http://schemas.microsoft.com/office/powerpoint/2010/main" val="2912252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525D-2991-4B3C-8CD5-0D905F057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Comfort-Zoning (2)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ED671-D03D-4742-80F3-30E26431D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4.  Did a crude ranking report (rapid prototyping 1.0)  </a:t>
            </a:r>
          </a:p>
          <a:p>
            <a:pPr lvl="1"/>
            <a:r>
              <a:rPr lang="en-US" dirty="0"/>
              <a:t>GP$s (12 mos.) less (TRXs x Avg Cost/</a:t>
            </a:r>
            <a:r>
              <a:rPr lang="en-US" dirty="0" err="1"/>
              <a:t>Trx</a:t>
            </a:r>
            <a:r>
              <a:rPr lang="en-US" dirty="0"/>
              <a:t>) = </a:t>
            </a:r>
            <a:r>
              <a:rPr lang="en-US" dirty="0" err="1"/>
              <a:t>Approx</a:t>
            </a:r>
            <a:r>
              <a:rPr lang="en-US" dirty="0"/>
              <a:t> Op. Profit</a:t>
            </a:r>
          </a:p>
          <a:p>
            <a:pPr lvl="1"/>
            <a:r>
              <a:rPr lang="en-US" dirty="0"/>
              <a:t>Very top and bottom customers are winners and losers for sure!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Bottoms were not minnows; but, “good GM$ accounts”. 5-Why analysis? </a:t>
            </a:r>
          </a:p>
          <a:p>
            <a:pPr marL="514350" indent="-514350">
              <a:buAutoNum type="arabicPeriod" startAt="5"/>
            </a:pPr>
            <a:r>
              <a:rPr lang="en-US" dirty="0"/>
              <a:t>The pushback objections were quick and dismissive </a:t>
            </a:r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>
                <a:hlinkClick r:id="rId2"/>
              </a:rPr>
              <a:t>http://merrifieldact2.com/e-book/chapter-five/1-39-objections/</a:t>
            </a:r>
            <a:r>
              <a:rPr lang="en-US" dirty="0"/>
              <a:t> (Forgive!)</a:t>
            </a:r>
          </a:p>
          <a:p>
            <a:pPr marL="514350" indent="-514350">
              <a:buAutoNum type="arabicPeriod" startAt="6"/>
            </a:pPr>
            <a:r>
              <a:rPr lang="en-US" dirty="0"/>
              <a:t>“Model’s not perfect! (keep status quo)”. Guidelines: </a:t>
            </a:r>
          </a:p>
          <a:p>
            <a:pPr lvl="1"/>
            <a:r>
              <a:rPr lang="en-US" dirty="0"/>
              <a:t>Optimal complexity, maintenance; </a:t>
            </a:r>
            <a:r>
              <a:rPr lang="en-US" b="1" i="1" dirty="0">
                <a:solidFill>
                  <a:srgbClr val="7030A0"/>
                </a:solidFill>
              </a:rPr>
              <a:t>Extremes jostle, but don’t change. </a:t>
            </a:r>
          </a:p>
          <a:p>
            <a:pPr lvl="1"/>
            <a:r>
              <a:rPr lang="en-US" dirty="0"/>
              <a:t>Not an audit gotcha-game. A strategic, decision-tool advantage.  </a:t>
            </a:r>
          </a:p>
          <a:p>
            <a:pPr lvl="1"/>
            <a:r>
              <a:rPr lang="en-US" dirty="0"/>
              <a:t>SKU/Pick level: </a:t>
            </a:r>
            <a:r>
              <a:rPr lang="en-US" dirty="0">
                <a:sym typeface="Wingdings" panose="05000000000000000000" pitchFamily="2" charset="2"/>
              </a:rPr>
              <a:t>1) </a:t>
            </a:r>
            <a:r>
              <a:rPr lang="en-US" dirty="0"/>
              <a:t>Sub-groups of Big Losers; 2) Friction within all accounts </a:t>
            </a:r>
          </a:p>
        </p:txBody>
      </p:sp>
    </p:spTree>
    <p:extLst>
      <p:ext uri="{BB962C8B-B14F-4D97-AF65-F5344CB8AC3E}">
        <p14:creationId xmlns:p14="http://schemas.microsoft.com/office/powerpoint/2010/main" val="2709985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35292-2BB8-43F3-8E58-F884F0C3D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Comfort-Zoning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9A423-5F65-4ACB-B687-424C686A7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 startAt="7"/>
            </a:pPr>
            <a:r>
              <a:rPr lang="en-US" dirty="0"/>
              <a:t>Raises?  Then, grow GP$s/head by 20%. Two scenarios:</a:t>
            </a:r>
          </a:p>
          <a:p>
            <a:pPr lvl="1"/>
            <a:r>
              <a:rPr lang="en-US" dirty="0"/>
              <a:t>20% more average activity. Must add folks</a:t>
            </a:r>
          </a:p>
          <a:p>
            <a:pPr lvl="1"/>
            <a:r>
              <a:rPr lang="en-US" dirty="0"/>
              <a:t>Every – customer, line, order- magically increases GP$s by 20% 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Economies of order-size v. Total-sales economies to more customers</a:t>
            </a:r>
            <a:endParaRPr lang="en-US" dirty="0"/>
          </a:p>
          <a:p>
            <a:pPr marL="514350" indent="-514350">
              <a:buAutoNum type="arabicPeriod" startAt="8"/>
            </a:pPr>
            <a:r>
              <a:rPr lang="en-US" dirty="0"/>
              <a:t>Action steps:</a:t>
            </a:r>
          </a:p>
          <a:p>
            <a:pPr lvl="1"/>
            <a:r>
              <a:rPr lang="en-US" dirty="0"/>
              <a:t>Freeze head count. </a:t>
            </a:r>
          </a:p>
          <a:p>
            <a:pPr lvl="1"/>
            <a:r>
              <a:rPr lang="en-US" dirty="0"/>
              <a:t>Win new big-order customer flow (Team focus on: “</a:t>
            </a:r>
            <a:r>
              <a:rPr lang="en-US" b="1" i="1" dirty="0">
                <a:solidFill>
                  <a:srgbClr val="7030A0"/>
                </a:solidFill>
              </a:rPr>
              <a:t>5-5-5 accounts”*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Too busy! Plays to consolidate small-GP$: picks, orders and customers.  </a:t>
            </a:r>
          </a:p>
          <a:p>
            <a:pPr marL="514350" indent="-514350">
              <a:buAutoNum type="arabicPeriod" startAt="8"/>
            </a:pPr>
            <a:r>
              <a:rPr lang="en-US" dirty="0"/>
              <a:t>Big, accumulated minnow problem.</a:t>
            </a:r>
          </a:p>
          <a:p>
            <a:pPr lvl="1"/>
            <a:r>
              <a:rPr lang="en-US" dirty="0"/>
              <a:t>Nice Trade: </a:t>
            </a:r>
            <a:r>
              <a:rPr lang="en-US" b="1" u="sng" dirty="0"/>
              <a:t>Give</a:t>
            </a:r>
            <a:r>
              <a:rPr lang="en-US" dirty="0"/>
              <a:t> retail-sized orders, </a:t>
            </a:r>
            <a:r>
              <a:rPr lang="en-US" b="1" u="sng" dirty="0"/>
              <a:t>Get </a:t>
            </a:r>
            <a:r>
              <a:rPr lang="en-US" dirty="0"/>
              <a:t>wholesale services(costs), prices</a:t>
            </a:r>
          </a:p>
          <a:p>
            <a:pPr lvl="1"/>
            <a:r>
              <a:rPr lang="en-US" dirty="0"/>
              <a:t>New terms: 1) Gradually (prune to grow effects); or, 2) Extreme + layoffs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251152-5B04-49EE-97AC-F4B1CF900731}"/>
              </a:ext>
            </a:extLst>
          </p:cNvPr>
          <p:cNvSpPr txBox="1"/>
          <p:nvPr/>
        </p:nvSpPr>
        <p:spPr>
          <a:xfrm>
            <a:off x="1244009" y="6236919"/>
            <a:ext cx="8984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rgbClr val="7030A0"/>
                </a:solidFill>
              </a:rPr>
              <a:t>*5-5-5 Kit: http://merrifieldact2.com/wp-content/uploads/2014/11/44-Ex44555kit.pdf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8AE027E-3339-4190-BD56-589827E83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3352800"/>
            <a:ext cx="152400" cy="15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37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690F5BF-6114-47C4-8076-C5E478A623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90" y="1789235"/>
            <a:ext cx="3781868" cy="49140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52CA5E0-28D6-455E-9B97-48B0AB38D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1555" y="1789235"/>
            <a:ext cx="4325743" cy="467942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88CC516-FE91-4D23-B4D0-EF1BC87F5EB7}"/>
              </a:ext>
            </a:extLst>
          </p:cNvPr>
          <p:cNvSpPr txBox="1"/>
          <p:nvPr/>
        </p:nvSpPr>
        <p:spPr>
          <a:xfrm>
            <a:off x="60493" y="88478"/>
            <a:ext cx="1181799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dirty="0"/>
              <a:t>Comfort Zoning “Prune to Grow”? </a:t>
            </a:r>
          </a:p>
          <a:p>
            <a:r>
              <a:rPr lang="en-US" sz="3800" dirty="0"/>
              <a:t>Fixed FTEEs already dynamically redeploying!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9DCB3D-BE59-445B-8AEE-9108AE139FB8}"/>
              </a:ext>
            </a:extLst>
          </p:cNvPr>
          <p:cNvSpPr txBox="1"/>
          <p:nvPr/>
        </p:nvSpPr>
        <p:spPr>
          <a:xfrm>
            <a:off x="1412565" y="1235237"/>
            <a:ext cx="1392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Top 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FA2C76-02A6-4021-9140-94531312358F}"/>
              </a:ext>
            </a:extLst>
          </p:cNvPr>
          <p:cNvSpPr txBox="1"/>
          <p:nvPr/>
        </p:nvSpPr>
        <p:spPr>
          <a:xfrm>
            <a:off x="5432229" y="1273395"/>
            <a:ext cx="17443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Bottom 9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6CDB076-789D-49FE-A562-609D7D85E998}"/>
              </a:ext>
            </a:extLst>
          </p:cNvPr>
          <p:cNvSpPr txBox="1"/>
          <p:nvPr/>
        </p:nvSpPr>
        <p:spPr>
          <a:xfrm>
            <a:off x="8467297" y="1789235"/>
            <a:ext cx="354974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Sell All, Get GDP growth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But, hidden volatility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Lost activity </a:t>
            </a:r>
            <a:r>
              <a:rPr lang="en-US" sz="2400" dirty="0">
                <a:sym typeface="Wingdings" panose="05000000000000000000" pitchFamily="2" charset="2"/>
              </a:rPr>
              <a:t> </a:t>
            </a:r>
            <a:r>
              <a:rPr lang="en-US" sz="2400" dirty="0"/>
              <a:t>Won. Weed to feed exists!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Big Ups, Downs? </a:t>
            </a:r>
          </a:p>
          <a:p>
            <a:pPr marL="914400" lvl="1" indent="-457200">
              <a:buAutoNum type="arabicPeriod"/>
            </a:pPr>
            <a:r>
              <a:rPr lang="en-US" sz="2400" dirty="0"/>
              <a:t>Next year lessons?</a:t>
            </a:r>
          </a:p>
          <a:p>
            <a:pPr marL="914400" lvl="1" indent="-457200">
              <a:buAutoNum type="arabicPeriod"/>
            </a:pPr>
            <a:r>
              <a:rPr lang="en-US" sz="2400" dirty="0"/>
              <a:t>5-5-5 Inputs</a:t>
            </a:r>
          </a:p>
          <a:p>
            <a:pPr marL="914400" lvl="1" indent="-457200">
              <a:buAutoNum type="arabicPeriod"/>
            </a:pPr>
            <a:r>
              <a:rPr lang="en-US" sz="2400" dirty="0"/>
              <a:t>Make your luck </a:t>
            </a:r>
          </a:p>
          <a:p>
            <a:endParaRPr lang="en-US" sz="2400" dirty="0"/>
          </a:p>
          <a:p>
            <a:r>
              <a:rPr lang="en-US" sz="2000" i="1" dirty="0"/>
              <a:t>NBC = Net Before Comp</a:t>
            </a:r>
          </a:p>
          <a:p>
            <a:r>
              <a:rPr lang="en-US" sz="2000" i="1" dirty="0"/>
              <a:t>(less) incentive pay = Op. Profit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3366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2599</Words>
  <Application>Microsoft Office PowerPoint</Application>
  <PresentationFormat>Widescreen</PresentationFormat>
  <Paragraphs>304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11 Webinars For Distributor: Mgt. Teams; Trade; and Buying Groups*</vt:lpstr>
      <vt:lpstr>PowerPoint Presentation</vt:lpstr>
      <vt:lpstr>    (#3)Net-Profit-Analytics Basics   </vt:lpstr>
      <vt:lpstr>Warm Up for Net-Profit Mechanics </vt:lpstr>
      <vt:lpstr>PowerPoint Presentation</vt:lpstr>
      <vt:lpstr>Comfort-Zone “Order-Size Economics”    </vt:lpstr>
      <vt:lpstr>Comfort-Zoning (2) </vt:lpstr>
      <vt:lpstr>Comfort-Zoning (3)</vt:lpstr>
      <vt:lpstr>PowerPoint Presentation</vt:lpstr>
      <vt:lpstr>Net-Profitability Mechanics: Terms, Concepts</vt:lpstr>
      <vt:lpstr>          Pyramid of Profit Equations (PEs)        GM-$s (less) CTS-$s (equals) Profit-$s  </vt:lpstr>
      <vt:lpstr>Profit Equation Discoveries (1)</vt:lpstr>
      <vt:lpstr>Profit Equation Discoveries (2)</vt:lpstr>
      <vt:lpstr>         Different Whale Curves (client Z) </vt:lpstr>
      <vt:lpstr>Customer Whale-Curve Strategies:   Head/Tail Accounts’ Habits Persist</vt:lpstr>
      <vt:lpstr>(Breathe at #2) Next-Question/Path? 10-Step Journey and Beyond</vt:lpstr>
      <vt:lpstr>Win Big Streams of Profitable Orders. Best v. Worst Customers</vt:lpstr>
      <vt:lpstr>Win-Win Activity Consolidation? Deep-Dive with 15 Lenses</vt:lpstr>
      <vt:lpstr>Re-Balance Service Energies!</vt:lpstr>
      <vt:lpstr>       Customer Whale-Curve;         New-Play Results over 24 Months </vt:lpstr>
      <vt:lpstr>Or, This WPT Client: 30 months to Near-Perfect, Curve. Sales + 75%; Profits up 26X to $76K/FTEE</vt:lpstr>
      <vt:lpstr>Egos, Old Beliefs and Incentives Will Resist  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Webinars For Distributor: Mgt. Teams; Trade; and Buying Groups*</dc:title>
  <dc:creator>Dudley Merrifield</dc:creator>
  <cp:lastModifiedBy>Dudley Merrifield</cp:lastModifiedBy>
  <cp:revision>6</cp:revision>
  <dcterms:created xsi:type="dcterms:W3CDTF">2020-02-25T03:26:43Z</dcterms:created>
  <dcterms:modified xsi:type="dcterms:W3CDTF">2020-02-25T19:49:40Z</dcterms:modified>
</cp:coreProperties>
</file>