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886" r:id="rId3"/>
    <p:sldId id="761" r:id="rId4"/>
    <p:sldId id="790" r:id="rId5"/>
    <p:sldId id="300" r:id="rId6"/>
    <p:sldId id="301" r:id="rId7"/>
    <p:sldId id="302" r:id="rId8"/>
    <p:sldId id="303" r:id="rId9"/>
    <p:sldId id="525" r:id="rId10"/>
    <p:sldId id="772" r:id="rId11"/>
    <p:sldId id="636" r:id="rId12"/>
    <p:sldId id="297" r:id="rId13"/>
    <p:sldId id="771" r:id="rId14"/>
    <p:sldId id="602" r:id="rId15"/>
    <p:sldId id="278" r:id="rId16"/>
    <p:sldId id="809" r:id="rId17"/>
    <p:sldId id="501" r:id="rId18"/>
    <p:sldId id="286" r:id="rId19"/>
    <p:sldId id="791" r:id="rId20"/>
    <p:sldId id="287" r:id="rId21"/>
    <p:sldId id="79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F845D-8412-4715-9CA3-4E4B9463E977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976F4-45E5-4BD9-AE38-9110AFFCD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01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95325"/>
            <a:ext cx="6102350" cy="3433763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86461" tIns="43231" rIns="86461" bIns="43231"/>
          <a:lstStyle/>
          <a:p>
            <a:pPr eaLnBrk="1" hangingPunct="1">
              <a:spcBef>
                <a:spcPct val="0"/>
              </a:spcBef>
            </a:pPr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564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80374-8396-4122-9D97-84C4FE858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ECA1E3-B1E6-412C-BCF3-379D02FB1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81CCC-3840-461C-949E-F8B3B566A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276A-B253-4CAF-A6EF-7A8E277D4821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B456C-4372-415F-B2E2-386DBD1BA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886E0-AA1B-4270-9812-A1A794280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9FA5-92A1-4C96-B0C8-B79964D0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51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30890-FD91-4B4C-9E4C-3934B8791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C16309-45A1-4A00-8D3E-0D127B1C48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A96B7-B642-4A3F-8F3A-C2E3F1075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276A-B253-4CAF-A6EF-7A8E277D4821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4EEED-AEC6-4F6A-AFA8-0C41BA87C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54729-D9EA-426B-B3D4-47B87639B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9FA5-92A1-4C96-B0C8-B79964D0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50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DDA499-0362-4559-B19A-FC7685A8DE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3550F1-F553-4C89-989A-D9307F6C12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34987-A82D-4EB2-A21D-2C779C0EF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276A-B253-4CAF-A6EF-7A8E277D4821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3BF77-5A4B-4AF7-9F9D-205717C65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B8ECF-6BE5-44EC-A830-40158464A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9FA5-92A1-4C96-B0C8-B79964D0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43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B470B-F210-4819-AAA9-1C313F057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A4E59-629E-418E-B714-9DA6A69EF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61850-998A-4815-9E82-DDD93EE2B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276A-B253-4CAF-A6EF-7A8E277D4821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565A8-F9AE-4A7D-8F68-1F1DB1B4F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5496F-DDCD-47A9-9B29-7089C4A70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9FA5-92A1-4C96-B0C8-B79964D0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96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2F0AF-D024-4431-A983-64A95B34F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5CB6B7-5D14-4CEF-A941-7D063FD6E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4FB5A-1585-4054-8732-64A6510C5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276A-B253-4CAF-A6EF-7A8E277D4821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1A76F-CD8F-46FC-8685-021A4D216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1EE18-88C6-43DE-99DB-1A60D3636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9FA5-92A1-4C96-B0C8-B79964D0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59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3F63A-A7D2-404D-A89E-147AB9075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237AB-8637-4747-ABE5-A660B387D1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92E41C-8CFF-4620-AE2D-01A24867D7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4F5BC-902B-490E-8F46-0A7891F27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276A-B253-4CAF-A6EF-7A8E277D4821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73B2B8-6734-488B-A33F-83A1C2267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760DFE-F2AD-4301-9749-2B264CE3A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9FA5-92A1-4C96-B0C8-B79964D0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7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D6B7F-5F9A-4984-84D0-E6686C250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E5469-659F-43CF-936C-4223A0A87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71F6FE-AA12-490A-A937-4CFEE8908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A3254C-8DB5-4B23-9CBF-2014B2C446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617681-A049-4F44-815F-54A64A6D4C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07C66C-4A05-455D-84D7-4D4BD322A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276A-B253-4CAF-A6EF-7A8E277D4821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6C055E-D910-41B2-9441-5E3382E12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CEACEE-2538-496F-8C7F-341356E66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9FA5-92A1-4C96-B0C8-B79964D0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DF676-6792-445D-8B73-30A70951A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D1CBD6-611D-4D97-99A4-28CA28326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276A-B253-4CAF-A6EF-7A8E277D4821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FFC562-3DC5-47C3-BAB6-932A20724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006EE-0017-4E0D-81CF-0C4B15886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9FA5-92A1-4C96-B0C8-B79964D0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74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53359B-B9D2-462C-BE4A-44E98D01A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276A-B253-4CAF-A6EF-7A8E277D4821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DEEC01-F3E5-4A65-98E6-E211AE23D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2074CC-3255-463F-A3BD-83204059C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9FA5-92A1-4C96-B0C8-B79964D0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5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87B9E-F4D3-461D-ADF5-0EE3B1758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3C549-8511-454B-A550-8B1BBEE74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1FB9B3-0D92-4803-9520-7796E65A6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0BB902-5E61-4D52-B575-75DECACEA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276A-B253-4CAF-A6EF-7A8E277D4821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A5A2FF-73ED-42AB-BC8A-13AA36253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5A509-70A8-47D8-BF8F-C688AB172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9FA5-92A1-4C96-B0C8-B79964D0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4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ACB2C-C84B-4200-8913-E75E6F0B2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CBE865-DFCA-4530-9BCD-AD0126491E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05F271-712E-48F4-8650-2700DF2FF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43B13-8618-4636-AB7C-4640C5FEC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276A-B253-4CAF-A6EF-7A8E277D4821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585CB1-51A7-4002-9D7C-6FF91CCCD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A030AC-386B-4983-8DFD-A9296F001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9FA5-92A1-4C96-B0C8-B79964D0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17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6478D1-DFBA-465D-952B-59651B282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5597E5-6CC1-4CC4-99DF-9325C4202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5F8C9-B249-4F9F-8DBA-6C3FA4652C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6276A-B253-4CAF-A6EF-7A8E277D4821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85ABA-1A79-44E7-A05C-DD91C04F3A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0658A-6354-4993-B895-82D76D7A5D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19FA5-92A1-4C96-B0C8-B79964D0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4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bruce@merrifield.com" TargetMode="External"/><Relationship Id="rId2" Type="http://schemas.openxmlformats.org/officeDocument/2006/relationships/hyperlink" Target="http://www.merrifieldact2.com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bruce@merrifield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E274C-3A56-49D6-B58C-079989A0B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 Webinars For Distributor: Mgt. Teams; Trade; and Buying Groups</a:t>
            </a:r>
            <a:r>
              <a:rPr lang="en-US" b="1" dirty="0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04E4F0-4F88-4667-BBA4-C42EDD750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l">
              <a:buAutoNum type="arabicParenR"/>
            </a:pPr>
            <a:r>
              <a:rPr lang="en-US" sz="2000" dirty="0"/>
              <a:t>Embracing New Paradigm Thinking (2 -20; 18 slides )</a:t>
            </a:r>
          </a:p>
          <a:p>
            <a:pPr marL="457200" indent="-457200" algn="l">
              <a:buAutoNum type="arabicParenR"/>
            </a:pPr>
            <a:r>
              <a:rPr lang="en-US" sz="2000" dirty="0"/>
              <a:t>Amazon Business Effects (22 – 39; 17 slides )</a:t>
            </a:r>
          </a:p>
          <a:p>
            <a:pPr marL="457200" indent="-457200" algn="l">
              <a:buAutoNum type="arabicParenR"/>
            </a:pPr>
            <a:r>
              <a:rPr lang="en-US" sz="2000" dirty="0"/>
              <a:t>Net-Profit Analytics Basics (41– 59; 18 slides) </a:t>
            </a:r>
          </a:p>
          <a:p>
            <a:pPr marL="457200" indent="-457200" algn="l">
              <a:buAutoNum type="arabicParenR"/>
            </a:pPr>
            <a:r>
              <a:rPr lang="en-US" sz="2000" dirty="0"/>
              <a:t>Net-Profit-Analytics Plays – I  (61 – 82; 21 slides) </a:t>
            </a:r>
          </a:p>
          <a:p>
            <a:pPr marL="457200" indent="-457200" algn="l">
              <a:buAutoNum type="arabicParenR"/>
            </a:pPr>
            <a:r>
              <a:rPr lang="en-US" sz="2000" b="1" i="1" u="sng" dirty="0">
                <a:solidFill>
                  <a:srgbClr val="7030A0"/>
                </a:solidFill>
              </a:rPr>
              <a:t>Net-Profit Analytics Plays - II (84 – 103; 19 slides) </a:t>
            </a:r>
          </a:p>
          <a:p>
            <a:pPr marL="457200" indent="-457200" algn="l">
              <a:buAutoNum type="arabicParenR"/>
            </a:pPr>
            <a:r>
              <a:rPr lang="en-US" sz="2000" dirty="0"/>
              <a:t>Net-Profit Analytics Plays – III  (105 -120; 15 slides)</a:t>
            </a:r>
          </a:p>
          <a:p>
            <a:pPr marL="457200" indent="-457200" algn="l">
              <a:buAutoNum type="arabicParenR"/>
            </a:pPr>
            <a:r>
              <a:rPr lang="en-US" sz="2000" dirty="0"/>
              <a:t>Net-Profit Analytics Plays – IV  (122 – 137; 15 slides)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en-US" sz="2000" dirty="0"/>
              <a:t>Migrating to New Selling Models for 2023 (139 -155; 16 slides)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en-US" sz="2000" dirty="0"/>
              <a:t>Adapting Past, Selling-Model Shifts ( 157 – 178; 21 slides) </a:t>
            </a:r>
          </a:p>
          <a:p>
            <a:pPr marL="457200" indent="-457200" algn="l">
              <a:buAutoNum type="arabicParenR"/>
            </a:pPr>
            <a:r>
              <a:rPr lang="en-US" sz="2000" dirty="0"/>
              <a:t>Cracking Target, Whale Accounts (180 – 197; 17 slides) </a:t>
            </a:r>
          </a:p>
          <a:p>
            <a:pPr marL="457200" indent="-457200" algn="l">
              <a:buAutoNum type="arabicParenR"/>
            </a:pPr>
            <a:r>
              <a:rPr lang="en-US" sz="2000" dirty="0"/>
              <a:t>Managing Change; Getting to a Data-Driven Culture (199 – 220; 21 slides)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BB072C-354E-4724-BCD4-0C95849D397D}"/>
              </a:ext>
            </a:extLst>
          </p:cNvPr>
          <p:cNvSpPr txBox="1"/>
          <p:nvPr/>
        </p:nvSpPr>
        <p:spPr>
          <a:xfrm>
            <a:off x="7892905" y="2967335"/>
            <a:ext cx="331204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* All parties are welcome</a:t>
            </a:r>
          </a:p>
          <a:p>
            <a:r>
              <a:rPr lang="en-US" b="1" dirty="0"/>
              <a:t> to cherry-pick the slides </a:t>
            </a:r>
          </a:p>
          <a:p>
            <a:r>
              <a:rPr lang="en-US" b="1" dirty="0"/>
              <a:t>to create a customized webinar </a:t>
            </a:r>
          </a:p>
        </p:txBody>
      </p:sp>
    </p:spTree>
    <p:extLst>
      <p:ext uri="{BB962C8B-B14F-4D97-AF65-F5344CB8AC3E}">
        <p14:creationId xmlns:p14="http://schemas.microsoft.com/office/powerpoint/2010/main" val="3546968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Nichonomics</a:t>
            </a:r>
            <a:r>
              <a:rPr lang="en-US" dirty="0"/>
              <a:t> Recipe     </a:t>
            </a:r>
            <a:r>
              <a:rPr lang="en-US" sz="2400" i="1" dirty="0">
                <a:solidFill>
                  <a:srgbClr val="C00000"/>
                </a:solidFill>
              </a:rPr>
              <a:t>(YT Playlist 4: 1- 57*)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 top 50-200 accounts into segment piles</a:t>
            </a:r>
          </a:p>
          <a:p>
            <a:r>
              <a:rPr lang="en-US" dirty="0"/>
              <a:t>#1 historically, most-profitable niche pile? </a:t>
            </a:r>
          </a:p>
          <a:p>
            <a:r>
              <a:rPr lang="en-US" dirty="0"/>
              <a:t>5 most profitable, progressive accounts in #1 niche? </a:t>
            </a:r>
            <a:r>
              <a:rPr lang="en-US" b="1" i="1" dirty="0">
                <a:solidFill>
                  <a:srgbClr val="C00000"/>
                </a:solidFill>
              </a:rPr>
              <a:t>VISIT!</a:t>
            </a:r>
          </a:p>
          <a:p>
            <a:r>
              <a:rPr lang="en-US" dirty="0"/>
              <a:t>Co-discern next-level Service-Excellence Metrics (+ extras)</a:t>
            </a:r>
          </a:p>
          <a:p>
            <a:r>
              <a:rPr lang="en-US" dirty="0"/>
              <a:t>Put 5 core and 5 target accounts on wall</a:t>
            </a:r>
          </a:p>
          <a:p>
            <a:pPr lvl="1"/>
            <a:r>
              <a:rPr lang="en-US" dirty="0"/>
              <a:t>Plus metric scoring charts </a:t>
            </a:r>
            <a:r>
              <a:rPr lang="en-US" b="1" i="1" dirty="0">
                <a:solidFill>
                  <a:srgbClr val="7030A0"/>
                </a:solidFill>
              </a:rPr>
              <a:t>(“big 8”)</a:t>
            </a:r>
          </a:p>
          <a:p>
            <a:pPr lvl="1"/>
            <a:r>
              <a:rPr lang="en-US" dirty="0"/>
              <a:t>Teach: </a:t>
            </a:r>
            <a:r>
              <a:rPr lang="en-US" b="1" i="1" dirty="0">
                <a:solidFill>
                  <a:srgbClr val="7030A0"/>
                </a:solidFill>
              </a:rPr>
              <a:t>Service Triage </a:t>
            </a:r>
            <a:r>
              <a:rPr lang="en-US" dirty="0"/>
              <a:t>and </a:t>
            </a:r>
            <a:r>
              <a:rPr lang="en-US" b="1" i="1" dirty="0">
                <a:solidFill>
                  <a:srgbClr val="7030A0"/>
                </a:solidFill>
              </a:rPr>
              <a:t>Heroic Extra Efforts </a:t>
            </a:r>
            <a:r>
              <a:rPr lang="en-US" dirty="0"/>
              <a:t>via cases</a:t>
            </a:r>
          </a:p>
          <a:p>
            <a:r>
              <a:rPr lang="en-US" dirty="0"/>
              <a:t>Tie everyone’s – mind, heart, wallet – into “voice of customer”</a:t>
            </a:r>
          </a:p>
          <a:p>
            <a:r>
              <a:rPr lang="en-US" dirty="0"/>
              <a:t>GP$s/FTEE; </a:t>
            </a:r>
            <a:r>
              <a:rPr lang="en-US" dirty="0" err="1"/>
              <a:t>Profit$s</a:t>
            </a:r>
            <a:r>
              <a:rPr lang="en-US" dirty="0"/>
              <a:t>/FTEE; gainsharing/FTEE - </a:t>
            </a:r>
            <a:r>
              <a:rPr lang="en-US" b="1" i="1" dirty="0">
                <a:solidFill>
                  <a:srgbClr val="C00000"/>
                </a:solidFill>
              </a:rPr>
              <a:t>all climb.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CA58352-3864-4391-9192-93045661E95C}"/>
              </a:ext>
            </a:extLst>
          </p:cNvPr>
          <p:cNvSpPr txBox="1"/>
          <p:nvPr/>
        </p:nvSpPr>
        <p:spPr>
          <a:xfrm>
            <a:off x="838200" y="6308209"/>
            <a:ext cx="9273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7030A0"/>
                </a:solidFill>
              </a:rPr>
              <a:t>* Search at </a:t>
            </a:r>
            <a:r>
              <a:rPr lang="en-US" i="1" dirty="0" err="1">
                <a:solidFill>
                  <a:srgbClr val="7030A0"/>
                </a:solidFill>
              </a:rPr>
              <a:t>Youtube</a:t>
            </a:r>
            <a:r>
              <a:rPr lang="en-US" i="1" dirty="0">
                <a:solidFill>
                  <a:srgbClr val="7030A0"/>
                </a:solidFill>
              </a:rPr>
              <a:t> for: “Bruce Merrifield” + Playlists. Playlist 4’s 57 clips all about </a:t>
            </a:r>
            <a:r>
              <a:rPr lang="en-US" i="1" dirty="0" err="1">
                <a:solidFill>
                  <a:srgbClr val="7030A0"/>
                </a:solidFill>
              </a:rPr>
              <a:t>Nichonomics</a:t>
            </a:r>
            <a:endParaRPr lang="en-US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108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3"/>
          <p:cNvSpPr txBox="1">
            <a:spLocks noChangeArrowheads="1"/>
          </p:cNvSpPr>
          <p:nvPr/>
        </p:nvSpPr>
        <p:spPr bwMode="auto">
          <a:xfrm>
            <a:off x="5111012" y="1763714"/>
            <a:ext cx="1827102" cy="2062103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3200" dirty="0">
                <a:latin typeface="Calibri" pitchFamily="34" charset="0"/>
              </a:rPr>
              <a:t>(1)</a:t>
            </a:r>
          </a:p>
          <a:p>
            <a:pPr algn="ctr"/>
            <a:r>
              <a:rPr lang="en-US" sz="3200" dirty="0">
                <a:latin typeface="Calibri" pitchFamily="34" charset="0"/>
              </a:rPr>
              <a:t>Target</a:t>
            </a:r>
          </a:p>
          <a:p>
            <a:pPr algn="ctr"/>
            <a:r>
              <a:rPr lang="en-US" sz="3200" dirty="0">
                <a:latin typeface="Calibri" pitchFamily="34" charset="0"/>
              </a:rPr>
              <a:t>Customer</a:t>
            </a:r>
          </a:p>
          <a:p>
            <a:pPr algn="ctr"/>
            <a:r>
              <a:rPr lang="en-US" sz="3200" dirty="0">
                <a:latin typeface="Calibri" pitchFamily="34" charset="0"/>
              </a:rPr>
              <a:t>Niche</a:t>
            </a:r>
          </a:p>
        </p:txBody>
      </p:sp>
      <p:sp>
        <p:nvSpPr>
          <p:cNvPr id="65539" name="Text Box 4"/>
          <p:cNvSpPr txBox="1">
            <a:spLocks noChangeArrowheads="1"/>
          </p:cNvSpPr>
          <p:nvPr/>
        </p:nvSpPr>
        <p:spPr bwMode="auto">
          <a:xfrm>
            <a:off x="7690054" y="4411663"/>
            <a:ext cx="228876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3200">
                <a:latin typeface="Calibri" pitchFamily="34" charset="0"/>
              </a:rPr>
              <a:t>Competitors</a:t>
            </a:r>
          </a:p>
          <a:p>
            <a:pPr algn="ctr"/>
            <a:r>
              <a:rPr lang="en-US" sz="3200">
                <a:latin typeface="Calibri" pitchFamily="34" charset="0"/>
              </a:rPr>
              <a:t>(7) </a:t>
            </a:r>
          </a:p>
          <a:p>
            <a:pPr algn="ctr"/>
            <a:r>
              <a:rPr lang="en-US" sz="3200">
                <a:latin typeface="Calibri" pitchFamily="34" charset="0"/>
              </a:rPr>
              <a:t>unchanged</a:t>
            </a:r>
          </a:p>
        </p:txBody>
      </p:sp>
      <p:sp>
        <p:nvSpPr>
          <p:cNvPr id="65540" name="Text Box 5"/>
          <p:cNvSpPr txBox="1">
            <a:spLocks noChangeArrowheads="1"/>
          </p:cNvSpPr>
          <p:nvPr/>
        </p:nvSpPr>
        <p:spPr bwMode="auto">
          <a:xfrm>
            <a:off x="2893257" y="4114801"/>
            <a:ext cx="615874" cy="137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sz="3200">
                <a:latin typeface="Calibri" pitchFamily="34" charset="0"/>
              </a:rPr>
              <a:t>Us</a:t>
            </a:r>
          </a:p>
          <a:p>
            <a:pPr algn="ctr">
              <a:lnSpc>
                <a:spcPct val="130000"/>
              </a:lnSpc>
            </a:pPr>
            <a:r>
              <a:rPr lang="en-US" sz="3200">
                <a:latin typeface="Calibri" pitchFamily="34" charset="0"/>
              </a:rPr>
              <a:t>4</a:t>
            </a:r>
          </a:p>
        </p:txBody>
      </p:sp>
      <p:sp>
        <p:nvSpPr>
          <p:cNvPr id="65541" name="Rectangle 6"/>
          <p:cNvSpPr>
            <a:spLocks noChangeArrowheads="1"/>
          </p:cNvSpPr>
          <p:nvPr/>
        </p:nvSpPr>
        <p:spPr bwMode="auto">
          <a:xfrm>
            <a:off x="2395539" y="4311650"/>
            <a:ext cx="1685925" cy="13271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5542" name="Rectangle 7"/>
          <p:cNvSpPr>
            <a:spLocks noChangeArrowheads="1"/>
          </p:cNvSpPr>
          <p:nvPr/>
        </p:nvSpPr>
        <p:spPr bwMode="auto">
          <a:xfrm>
            <a:off x="7508876" y="4311651"/>
            <a:ext cx="2652713" cy="1616075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5543" name="Line 8"/>
          <p:cNvSpPr>
            <a:spLocks noChangeShapeType="1"/>
          </p:cNvSpPr>
          <p:nvPr/>
        </p:nvSpPr>
        <p:spPr bwMode="auto">
          <a:xfrm flipH="1">
            <a:off x="4413250" y="4911725"/>
            <a:ext cx="275748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arrow" w="sm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4" name="Text Box 9"/>
          <p:cNvSpPr txBox="1">
            <a:spLocks noChangeArrowheads="1"/>
          </p:cNvSpPr>
          <p:nvPr/>
        </p:nvSpPr>
        <p:spPr bwMode="auto">
          <a:xfrm>
            <a:off x="4279901" y="3838575"/>
            <a:ext cx="9255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3200">
                <a:latin typeface="Calibri" pitchFamily="34" charset="0"/>
              </a:rPr>
              <a:t>(2) ?</a:t>
            </a:r>
          </a:p>
        </p:txBody>
      </p:sp>
      <p:sp>
        <p:nvSpPr>
          <p:cNvPr id="65545" name="Line 10"/>
          <p:cNvSpPr>
            <a:spLocks noChangeShapeType="1"/>
          </p:cNvSpPr>
          <p:nvPr/>
        </p:nvSpPr>
        <p:spPr bwMode="auto">
          <a:xfrm flipH="1">
            <a:off x="2271713" y="2184401"/>
            <a:ext cx="2171700" cy="16621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Text Box 11"/>
          <p:cNvSpPr txBox="1">
            <a:spLocks noChangeArrowheads="1"/>
          </p:cNvSpPr>
          <p:nvPr/>
        </p:nvSpPr>
        <p:spPr bwMode="auto">
          <a:xfrm rot="-2219872">
            <a:off x="3063875" y="3159125"/>
            <a:ext cx="1652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3200">
                <a:latin typeface="Calibri" pitchFamily="34" charset="0"/>
              </a:rPr>
              <a:t>110% (5)</a:t>
            </a:r>
          </a:p>
        </p:txBody>
      </p:sp>
      <p:sp>
        <p:nvSpPr>
          <p:cNvPr id="65547" name="Text Box 12"/>
          <p:cNvSpPr txBox="1">
            <a:spLocks noChangeArrowheads="1"/>
          </p:cNvSpPr>
          <p:nvPr/>
        </p:nvSpPr>
        <p:spPr bwMode="auto">
          <a:xfrm>
            <a:off x="2833689" y="2425700"/>
            <a:ext cx="644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3200">
                <a:latin typeface="Calibri" pitchFamily="34" charset="0"/>
              </a:rPr>
              <a:t>(3)</a:t>
            </a:r>
          </a:p>
        </p:txBody>
      </p:sp>
      <p:sp>
        <p:nvSpPr>
          <p:cNvPr id="65548" name="Line 13"/>
          <p:cNvSpPr>
            <a:spLocks noChangeShapeType="1"/>
          </p:cNvSpPr>
          <p:nvPr/>
        </p:nvSpPr>
        <p:spPr bwMode="auto">
          <a:xfrm>
            <a:off x="7212013" y="2784475"/>
            <a:ext cx="1403350" cy="14033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arrow" w="sm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9" name="Text Box 14"/>
          <p:cNvSpPr txBox="1">
            <a:spLocks noChangeArrowheads="1"/>
          </p:cNvSpPr>
          <p:nvPr/>
        </p:nvSpPr>
        <p:spPr bwMode="auto">
          <a:xfrm>
            <a:off x="5380039" y="4924425"/>
            <a:ext cx="644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3200">
                <a:latin typeface="Calibri" pitchFamily="34" charset="0"/>
              </a:rPr>
              <a:t>(8)</a:t>
            </a:r>
          </a:p>
        </p:txBody>
      </p:sp>
      <p:sp>
        <p:nvSpPr>
          <p:cNvPr id="65550" name="Line 15"/>
          <p:cNvSpPr>
            <a:spLocks noChangeShapeType="1"/>
          </p:cNvSpPr>
          <p:nvPr/>
        </p:nvSpPr>
        <p:spPr bwMode="auto">
          <a:xfrm flipV="1">
            <a:off x="3971925" y="3567113"/>
            <a:ext cx="838200" cy="6413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1" name="Line 16"/>
          <p:cNvSpPr>
            <a:spLocks noChangeShapeType="1"/>
          </p:cNvSpPr>
          <p:nvPr/>
        </p:nvSpPr>
        <p:spPr bwMode="auto">
          <a:xfrm flipV="1">
            <a:off x="3752850" y="3306763"/>
            <a:ext cx="838200" cy="6413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3" name="Text Box 19"/>
          <p:cNvSpPr txBox="1">
            <a:spLocks noChangeArrowheads="1"/>
          </p:cNvSpPr>
          <p:nvPr/>
        </p:nvSpPr>
        <p:spPr bwMode="auto">
          <a:xfrm>
            <a:off x="7932739" y="2740025"/>
            <a:ext cx="14382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3200">
                <a:latin typeface="Calibri" pitchFamily="34" charset="0"/>
              </a:rPr>
              <a:t>Delay:?</a:t>
            </a:r>
          </a:p>
          <a:p>
            <a:pPr algn="ctr"/>
            <a:r>
              <a:rPr lang="en-US" sz="3200">
                <a:latin typeface="Calibri" pitchFamily="34" charset="0"/>
              </a:rPr>
              <a:t>(6)</a:t>
            </a:r>
          </a:p>
        </p:txBody>
      </p:sp>
      <p:sp>
        <p:nvSpPr>
          <p:cNvPr id="65554" name="Text Box 21"/>
          <p:cNvSpPr txBox="1">
            <a:spLocks noChangeArrowheads="1"/>
          </p:cNvSpPr>
          <p:nvPr/>
        </p:nvSpPr>
        <p:spPr bwMode="auto">
          <a:xfrm>
            <a:off x="2209800" y="152401"/>
            <a:ext cx="18415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>
              <a:solidFill>
                <a:srgbClr val="00FF99"/>
              </a:solidFill>
            </a:endParaRPr>
          </a:p>
        </p:txBody>
      </p:sp>
      <p:sp>
        <p:nvSpPr>
          <p:cNvPr id="65557" name="TextBox 1"/>
          <p:cNvSpPr txBox="1">
            <a:spLocks noChangeArrowheads="1"/>
          </p:cNvSpPr>
          <p:nvPr/>
        </p:nvSpPr>
        <p:spPr bwMode="auto">
          <a:xfrm>
            <a:off x="3237454" y="245230"/>
            <a:ext cx="5765869" cy="1261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3800" b="0" dirty="0"/>
              <a:t>Next-Level Service Steps</a:t>
            </a:r>
          </a:p>
          <a:p>
            <a:r>
              <a:rPr lang="en-US" sz="3800" b="0" dirty="0"/>
              <a:t>Per: Key customer; Niche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05414" y="6096000"/>
            <a:ext cx="96678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YT 4: 16</a:t>
            </a:r>
          </a:p>
        </p:txBody>
      </p:sp>
    </p:spTree>
    <p:extLst>
      <p:ext uri="{BB962C8B-B14F-4D97-AF65-F5344CB8AC3E}">
        <p14:creationId xmlns:p14="http://schemas.microsoft.com/office/powerpoint/2010/main" val="2328569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Question, Listening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(micro) Past poor service stories? (5-why’s) </a:t>
            </a:r>
          </a:p>
          <a:p>
            <a:pPr lvl="1"/>
            <a:r>
              <a:rPr lang="en-US" dirty="0"/>
              <a:t>Caused: downtime; productivity loss; upset their customers?</a:t>
            </a:r>
          </a:p>
          <a:p>
            <a:pPr lvl="1"/>
            <a:r>
              <a:rPr lang="en-US" dirty="0"/>
              <a:t>Opposite may be a </a:t>
            </a:r>
            <a:r>
              <a:rPr lang="en-US" b="1" i="1" dirty="0">
                <a:solidFill>
                  <a:srgbClr val="C00000"/>
                </a:solidFill>
              </a:rPr>
              <a:t>service insight opportunity.*</a:t>
            </a:r>
          </a:p>
          <a:p>
            <a:pPr lvl="1"/>
            <a:r>
              <a:rPr lang="en-US" dirty="0"/>
              <a:t>Make service changes to also help: safety; stress; political favor</a:t>
            </a:r>
          </a:p>
          <a:p>
            <a:r>
              <a:rPr lang="en-US" dirty="0"/>
              <a:t>Their (macro): buying objectives and plans?</a:t>
            </a:r>
          </a:p>
          <a:p>
            <a:pPr lvl="1"/>
            <a:r>
              <a:rPr lang="en-US" dirty="0"/>
              <a:t>Top few suppliers by percentage of spend: Why? Changes?  </a:t>
            </a:r>
          </a:p>
          <a:p>
            <a:pPr lvl="1"/>
            <a:r>
              <a:rPr lang="en-US" dirty="0"/>
              <a:t>If so, why? Future supplier objectives? (</a:t>
            </a:r>
            <a:r>
              <a:rPr lang="en-US" dirty="0" err="1"/>
              <a:t>McD’s</a:t>
            </a:r>
            <a:r>
              <a:rPr lang="en-US" dirty="0"/>
              <a:t> best example)</a:t>
            </a:r>
          </a:p>
          <a:p>
            <a:r>
              <a:rPr lang="en-US" dirty="0"/>
              <a:t>Be an anthropologist. Ask context, regimen/process Q’s. </a:t>
            </a:r>
          </a:p>
          <a:p>
            <a:pPr lvl="1"/>
            <a:r>
              <a:rPr lang="en-US" dirty="0"/>
              <a:t>In the gaps between process-steps: delays, work-arounds? </a:t>
            </a:r>
          </a:p>
          <a:p>
            <a:pPr lvl="1"/>
            <a:r>
              <a:rPr lang="en-US" dirty="0"/>
              <a:t>Origins of existing: </a:t>
            </a:r>
            <a:r>
              <a:rPr lang="en-US" i="1" u="sng" dirty="0"/>
              <a:t>silo metrics</a:t>
            </a:r>
            <a:r>
              <a:rPr lang="en-US" dirty="0"/>
              <a:t>, response times, processes.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22958" y="843240"/>
            <a:ext cx="9906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YT 4:17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02638A-3CD2-4EE7-820A-67C9900501C5}"/>
              </a:ext>
            </a:extLst>
          </p:cNvPr>
          <p:cNvSpPr txBox="1"/>
          <p:nvPr/>
        </p:nvSpPr>
        <p:spPr>
          <a:xfrm>
            <a:off x="1674628" y="6308209"/>
            <a:ext cx="7795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Contractors </a:t>
            </a:r>
            <a:r>
              <a:rPr lang="en-US" b="1" i="1" dirty="0">
                <a:solidFill>
                  <a:srgbClr val="C00000"/>
                </a:solidFill>
              </a:rPr>
              <a:t>Uptime Ratio </a:t>
            </a:r>
            <a:r>
              <a:rPr lang="en-US" dirty="0"/>
              <a:t>= Hours billed/Total Payroll Hours. 50% </a:t>
            </a: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/>
              <a:t>70? Huge!  </a:t>
            </a:r>
          </a:p>
        </p:txBody>
      </p:sp>
    </p:spTree>
    <p:extLst>
      <p:ext uri="{BB962C8B-B14F-4D97-AF65-F5344CB8AC3E}">
        <p14:creationId xmlns:p14="http://schemas.microsoft.com/office/powerpoint/2010/main" val="1521476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Text Box 2"/>
          <p:cNvSpPr txBox="1">
            <a:spLocks noChangeArrowheads="1"/>
          </p:cNvSpPr>
          <p:nvPr/>
        </p:nvSpPr>
        <p:spPr bwMode="auto">
          <a:xfrm>
            <a:off x="3352800" y="971550"/>
            <a:ext cx="4508500" cy="519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819" tIns="44409" rIns="88819" bIns="44409">
            <a:spAutoFit/>
          </a:bodyPr>
          <a:lstStyle>
            <a:lvl1pPr defTabSz="8890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900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100" dirty="0"/>
              <a:t>1.  Happy Employees </a:t>
            </a:r>
          </a:p>
          <a:p>
            <a:pPr>
              <a:lnSpc>
                <a:spcPct val="90000"/>
              </a:lnSpc>
            </a:pPr>
            <a:endParaRPr lang="en-US" sz="3100" dirty="0"/>
          </a:p>
          <a:p>
            <a:pPr>
              <a:lnSpc>
                <a:spcPct val="90000"/>
              </a:lnSpc>
            </a:pPr>
            <a:r>
              <a:rPr lang="en-US" sz="3100" dirty="0"/>
              <a:t>2.  Employee Retention</a:t>
            </a:r>
          </a:p>
          <a:p>
            <a:pPr>
              <a:lnSpc>
                <a:spcPct val="90000"/>
              </a:lnSpc>
            </a:pPr>
            <a:endParaRPr lang="en-US" sz="3100" dirty="0"/>
          </a:p>
          <a:p>
            <a:pPr>
              <a:lnSpc>
                <a:spcPct val="90000"/>
              </a:lnSpc>
            </a:pPr>
            <a:r>
              <a:rPr lang="en-US" sz="3100" dirty="0"/>
              <a:t>3.  Improving Service</a:t>
            </a:r>
          </a:p>
          <a:p>
            <a:pPr>
              <a:lnSpc>
                <a:spcPct val="90000"/>
              </a:lnSpc>
            </a:pPr>
            <a:endParaRPr lang="en-US" sz="3100" dirty="0"/>
          </a:p>
          <a:p>
            <a:pPr>
              <a:lnSpc>
                <a:spcPct val="90000"/>
              </a:lnSpc>
            </a:pPr>
            <a:r>
              <a:rPr lang="en-US" sz="3100" dirty="0"/>
              <a:t>4.  Happier Customers</a:t>
            </a:r>
          </a:p>
          <a:p>
            <a:pPr>
              <a:lnSpc>
                <a:spcPct val="90000"/>
              </a:lnSpc>
            </a:pPr>
            <a:endParaRPr lang="en-US" sz="3100" dirty="0"/>
          </a:p>
          <a:p>
            <a:pPr>
              <a:lnSpc>
                <a:spcPct val="90000"/>
              </a:lnSpc>
            </a:pPr>
            <a:r>
              <a:rPr lang="en-US" sz="3100" dirty="0"/>
              <a:t>5.  Customer Retention</a:t>
            </a:r>
          </a:p>
          <a:p>
            <a:pPr>
              <a:lnSpc>
                <a:spcPct val="90000"/>
              </a:lnSpc>
            </a:pPr>
            <a:r>
              <a:rPr lang="en-US" sz="3100" dirty="0"/>
              <a:t>     Systems, Praises</a:t>
            </a:r>
          </a:p>
          <a:p>
            <a:pPr>
              <a:lnSpc>
                <a:spcPct val="90000"/>
              </a:lnSpc>
            </a:pPr>
            <a:endParaRPr lang="en-US" sz="3100" dirty="0"/>
          </a:p>
          <a:p>
            <a:pPr>
              <a:lnSpc>
                <a:spcPct val="90000"/>
              </a:lnSpc>
            </a:pPr>
            <a:r>
              <a:rPr lang="en-US" sz="3100" dirty="0"/>
              <a:t>6.  Growth and Profits</a:t>
            </a:r>
          </a:p>
        </p:txBody>
      </p:sp>
      <p:sp>
        <p:nvSpPr>
          <p:cNvPr id="136196" name="Line 3"/>
          <p:cNvSpPr>
            <a:spLocks noChangeShapeType="1"/>
          </p:cNvSpPr>
          <p:nvPr/>
        </p:nvSpPr>
        <p:spPr bwMode="auto">
          <a:xfrm>
            <a:off x="7772400" y="6019800"/>
            <a:ext cx="83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197" name="Rectangle 4"/>
          <p:cNvSpPr>
            <a:spLocks noChangeArrowheads="1"/>
          </p:cNvSpPr>
          <p:nvPr/>
        </p:nvSpPr>
        <p:spPr bwMode="auto">
          <a:xfrm>
            <a:off x="3900488" y="5653088"/>
            <a:ext cx="3733800" cy="6032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198" name="Text Box 5"/>
          <p:cNvSpPr txBox="1">
            <a:spLocks noChangeArrowheads="1"/>
          </p:cNvSpPr>
          <p:nvPr/>
        </p:nvSpPr>
        <p:spPr bwMode="auto">
          <a:xfrm>
            <a:off x="2038350" y="1506538"/>
            <a:ext cx="1046598" cy="304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819" tIns="44409" rIns="88819" bIns="44409">
            <a:spAutoFit/>
          </a:bodyPr>
          <a:lstStyle>
            <a:lvl1pPr defTabSz="8890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900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Pay</a:t>
            </a:r>
          </a:p>
          <a:p>
            <a:endParaRPr lang="en-US" dirty="0"/>
          </a:p>
          <a:p>
            <a:r>
              <a:rPr lang="en-US" dirty="0"/>
              <a:t>Hire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i="1" dirty="0">
                <a:solidFill>
                  <a:srgbClr val="FF0000"/>
                </a:solidFill>
              </a:rPr>
              <a:t>HPC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6199" name="Rectangle 6"/>
          <p:cNvSpPr>
            <a:spLocks noChangeArrowheads="1"/>
          </p:cNvSpPr>
          <p:nvPr/>
        </p:nvSpPr>
        <p:spPr bwMode="auto">
          <a:xfrm>
            <a:off x="2038351" y="1506538"/>
            <a:ext cx="1046163" cy="26098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00" name="Line 7"/>
          <p:cNvSpPr>
            <a:spLocks noChangeShapeType="1"/>
          </p:cNvSpPr>
          <p:nvPr/>
        </p:nvSpPr>
        <p:spPr bwMode="auto">
          <a:xfrm>
            <a:off x="2495550" y="2114550"/>
            <a:ext cx="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01" name="Line 8"/>
          <p:cNvSpPr>
            <a:spLocks noChangeShapeType="1"/>
          </p:cNvSpPr>
          <p:nvPr/>
        </p:nvSpPr>
        <p:spPr bwMode="auto">
          <a:xfrm>
            <a:off x="2495550" y="3103563"/>
            <a:ext cx="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02" name="Line 9"/>
          <p:cNvSpPr>
            <a:spLocks noChangeShapeType="1"/>
          </p:cNvSpPr>
          <p:nvPr/>
        </p:nvSpPr>
        <p:spPr bwMode="auto">
          <a:xfrm flipV="1">
            <a:off x="8610600" y="5257800"/>
            <a:ext cx="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03" name="Line 10"/>
          <p:cNvSpPr>
            <a:spLocks noChangeShapeType="1"/>
          </p:cNvSpPr>
          <p:nvPr/>
        </p:nvSpPr>
        <p:spPr bwMode="auto">
          <a:xfrm>
            <a:off x="7924800" y="30480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arrow" w="lg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04" name="Line 11"/>
          <p:cNvSpPr>
            <a:spLocks noChangeShapeType="1"/>
          </p:cNvSpPr>
          <p:nvPr/>
        </p:nvSpPr>
        <p:spPr bwMode="auto">
          <a:xfrm>
            <a:off x="7924800" y="50292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05" name="Line 12"/>
          <p:cNvSpPr>
            <a:spLocks noChangeShapeType="1"/>
          </p:cNvSpPr>
          <p:nvPr/>
        </p:nvSpPr>
        <p:spPr bwMode="auto">
          <a:xfrm>
            <a:off x="7924800" y="3960813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06" name="Line 13"/>
          <p:cNvSpPr>
            <a:spLocks noChangeShapeType="1"/>
          </p:cNvSpPr>
          <p:nvPr/>
        </p:nvSpPr>
        <p:spPr bwMode="auto">
          <a:xfrm>
            <a:off x="7924800" y="2135188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arrow" w="lg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07" name="Line 14"/>
          <p:cNvSpPr>
            <a:spLocks noChangeShapeType="1"/>
          </p:cNvSpPr>
          <p:nvPr/>
        </p:nvSpPr>
        <p:spPr bwMode="auto">
          <a:xfrm flipV="1">
            <a:off x="8610600" y="4267200"/>
            <a:ext cx="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08" name="Line 15"/>
          <p:cNvSpPr>
            <a:spLocks noChangeShapeType="1"/>
          </p:cNvSpPr>
          <p:nvPr/>
        </p:nvSpPr>
        <p:spPr bwMode="auto">
          <a:xfrm flipV="1">
            <a:off x="8610600" y="3429001"/>
            <a:ext cx="0" cy="5318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09" name="Line 16"/>
          <p:cNvSpPr>
            <a:spLocks noChangeShapeType="1"/>
          </p:cNvSpPr>
          <p:nvPr/>
        </p:nvSpPr>
        <p:spPr bwMode="auto">
          <a:xfrm flipV="1">
            <a:off x="8763000" y="1219200"/>
            <a:ext cx="0" cy="1828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10" name="Line 17"/>
          <p:cNvSpPr>
            <a:spLocks noChangeShapeType="1"/>
          </p:cNvSpPr>
          <p:nvPr/>
        </p:nvSpPr>
        <p:spPr bwMode="auto">
          <a:xfrm flipH="1">
            <a:off x="7696200" y="1219200"/>
            <a:ext cx="1066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11" name="Text Box 18"/>
          <p:cNvSpPr txBox="1">
            <a:spLocks noChangeArrowheads="1"/>
          </p:cNvSpPr>
          <p:nvPr/>
        </p:nvSpPr>
        <p:spPr bwMode="auto">
          <a:xfrm>
            <a:off x="7832726" y="5472114"/>
            <a:ext cx="671513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819" tIns="44409" rIns="88819" bIns="44409">
            <a:spAutoFit/>
          </a:bodyPr>
          <a:lstStyle>
            <a:lvl1pPr defTabSz="8890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900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900"/>
              <a:t>(F)</a:t>
            </a:r>
          </a:p>
        </p:txBody>
      </p:sp>
      <p:sp>
        <p:nvSpPr>
          <p:cNvPr id="136212" name="Text Box 19"/>
          <p:cNvSpPr txBox="1">
            <a:spLocks noChangeArrowheads="1"/>
          </p:cNvSpPr>
          <p:nvPr/>
        </p:nvSpPr>
        <p:spPr bwMode="auto">
          <a:xfrm>
            <a:off x="7832725" y="4479926"/>
            <a:ext cx="7127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819" tIns="44409" rIns="88819" bIns="44409">
            <a:spAutoFit/>
          </a:bodyPr>
          <a:lstStyle>
            <a:lvl1pPr defTabSz="8890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900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900"/>
              <a:t>(D)</a:t>
            </a:r>
          </a:p>
        </p:txBody>
      </p:sp>
      <p:sp>
        <p:nvSpPr>
          <p:cNvPr id="136213" name="Text Box 20"/>
          <p:cNvSpPr txBox="1">
            <a:spLocks noChangeArrowheads="1"/>
          </p:cNvSpPr>
          <p:nvPr/>
        </p:nvSpPr>
        <p:spPr bwMode="auto">
          <a:xfrm>
            <a:off x="7832725" y="3411539"/>
            <a:ext cx="7127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819" tIns="44409" rIns="88819" bIns="44409">
            <a:spAutoFit/>
          </a:bodyPr>
          <a:lstStyle>
            <a:lvl1pPr defTabSz="8890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900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900"/>
              <a:t>(C)</a:t>
            </a:r>
          </a:p>
        </p:txBody>
      </p:sp>
      <p:sp>
        <p:nvSpPr>
          <p:cNvPr id="136214" name="Text Box 21"/>
          <p:cNvSpPr txBox="1">
            <a:spLocks noChangeArrowheads="1"/>
          </p:cNvSpPr>
          <p:nvPr/>
        </p:nvSpPr>
        <p:spPr bwMode="auto">
          <a:xfrm>
            <a:off x="7848600" y="2498726"/>
            <a:ext cx="7127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819" tIns="44409" rIns="88819" bIns="44409">
            <a:spAutoFit/>
          </a:bodyPr>
          <a:lstStyle>
            <a:lvl1pPr defTabSz="8890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900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900"/>
              <a:t>(B)</a:t>
            </a:r>
          </a:p>
        </p:txBody>
      </p:sp>
      <p:sp>
        <p:nvSpPr>
          <p:cNvPr id="136215" name="Text Box 22"/>
          <p:cNvSpPr txBox="1">
            <a:spLocks noChangeArrowheads="1"/>
          </p:cNvSpPr>
          <p:nvPr/>
        </p:nvSpPr>
        <p:spPr bwMode="auto">
          <a:xfrm>
            <a:off x="7832725" y="5029200"/>
            <a:ext cx="693738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819" tIns="44409" rIns="88819" bIns="44409">
            <a:spAutoFit/>
          </a:bodyPr>
          <a:lstStyle>
            <a:lvl1pPr defTabSz="8890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900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900"/>
              <a:t>(E)</a:t>
            </a:r>
          </a:p>
        </p:txBody>
      </p:sp>
      <p:sp>
        <p:nvSpPr>
          <p:cNvPr id="136216" name="Text Box 23"/>
          <p:cNvSpPr txBox="1">
            <a:spLocks noChangeArrowheads="1"/>
          </p:cNvSpPr>
          <p:nvPr/>
        </p:nvSpPr>
        <p:spPr bwMode="auto">
          <a:xfrm>
            <a:off x="7848600" y="1585914"/>
            <a:ext cx="7127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819" tIns="44409" rIns="88819" bIns="44409">
            <a:spAutoFit/>
          </a:bodyPr>
          <a:lstStyle>
            <a:lvl1pPr defTabSz="8890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900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900"/>
              <a:t>(A)</a:t>
            </a:r>
          </a:p>
        </p:txBody>
      </p:sp>
      <p:sp>
        <p:nvSpPr>
          <p:cNvPr id="136217" name="Text Box 24"/>
          <p:cNvSpPr txBox="1">
            <a:spLocks noChangeArrowheads="1"/>
          </p:cNvSpPr>
          <p:nvPr/>
        </p:nvSpPr>
        <p:spPr bwMode="auto">
          <a:xfrm>
            <a:off x="8670926" y="1741488"/>
            <a:ext cx="1630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819" tIns="44409" rIns="88819" bIns="44409">
            <a:spAutoFit/>
          </a:bodyPr>
          <a:lstStyle>
            <a:lvl1pPr defTabSz="8890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900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/>
              <a:t> Mastery</a:t>
            </a:r>
          </a:p>
        </p:txBody>
      </p:sp>
      <p:sp>
        <p:nvSpPr>
          <p:cNvPr id="136218" name="Text Box 25"/>
          <p:cNvSpPr txBox="1">
            <a:spLocks noChangeArrowheads="1"/>
          </p:cNvSpPr>
          <p:nvPr/>
        </p:nvSpPr>
        <p:spPr bwMode="auto">
          <a:xfrm>
            <a:off x="8823325" y="2516189"/>
            <a:ext cx="158750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819" tIns="44409" rIns="88819" bIns="44409">
            <a:spAutoFit/>
          </a:bodyPr>
          <a:lstStyle>
            <a:lvl1pPr defTabSz="8890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900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/>
              <a:t>DIRTFT*</a:t>
            </a:r>
          </a:p>
        </p:txBody>
      </p:sp>
      <p:sp>
        <p:nvSpPr>
          <p:cNvPr id="136219" name="Text Box 26"/>
          <p:cNvSpPr txBox="1">
            <a:spLocks noChangeArrowheads="1"/>
          </p:cNvSpPr>
          <p:nvPr/>
        </p:nvSpPr>
        <p:spPr bwMode="auto">
          <a:xfrm>
            <a:off x="8686800" y="5454650"/>
            <a:ext cx="14684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819" tIns="44409" rIns="88819" bIns="44409">
            <a:spAutoFit/>
          </a:bodyPr>
          <a:lstStyle>
            <a:lvl1pPr defTabSz="8890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900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/>
              <a:t>Job </a:t>
            </a:r>
          </a:p>
          <a:p>
            <a:r>
              <a:rPr lang="en-US" sz="2800"/>
              <a:t> growth</a:t>
            </a:r>
          </a:p>
        </p:txBody>
      </p:sp>
      <p:sp>
        <p:nvSpPr>
          <p:cNvPr id="136220" name="Text Box 27"/>
          <p:cNvSpPr txBox="1">
            <a:spLocks noChangeArrowheads="1"/>
          </p:cNvSpPr>
          <p:nvPr/>
        </p:nvSpPr>
        <p:spPr bwMode="auto">
          <a:xfrm>
            <a:off x="8763000" y="3308351"/>
            <a:ext cx="19494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819" tIns="44409" rIns="88819" bIns="44409">
            <a:spAutoFit/>
          </a:bodyPr>
          <a:lstStyle>
            <a:lvl1pPr defTabSz="8890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900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600"/>
              <a:t>Sales force</a:t>
            </a:r>
          </a:p>
          <a:p>
            <a:r>
              <a:rPr lang="en-US" sz="2600"/>
              <a:t>motivation</a:t>
            </a:r>
          </a:p>
        </p:txBody>
      </p:sp>
      <p:sp>
        <p:nvSpPr>
          <p:cNvPr id="136221" name="Text Box 28"/>
          <p:cNvSpPr txBox="1">
            <a:spLocks noChangeArrowheads="1"/>
          </p:cNvSpPr>
          <p:nvPr/>
        </p:nvSpPr>
        <p:spPr bwMode="auto">
          <a:xfrm>
            <a:off x="8504238" y="4479925"/>
            <a:ext cx="25447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819" tIns="44409" rIns="88819" bIns="44409">
            <a:spAutoFit/>
          </a:bodyPr>
          <a:lstStyle>
            <a:lvl1pPr defTabSz="8890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900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/>
              <a:t> Last look</a:t>
            </a:r>
          </a:p>
          <a:p>
            <a:r>
              <a:rPr lang="en-US" sz="2800"/>
              <a:t> (+)</a:t>
            </a:r>
          </a:p>
        </p:txBody>
      </p:sp>
      <p:sp>
        <p:nvSpPr>
          <p:cNvPr id="136222" name="Text Box 29"/>
          <p:cNvSpPr txBox="1">
            <a:spLocks noChangeArrowheads="1"/>
          </p:cNvSpPr>
          <p:nvPr/>
        </p:nvSpPr>
        <p:spPr bwMode="auto">
          <a:xfrm>
            <a:off x="1752601" y="6400800"/>
            <a:ext cx="5046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819" tIns="44409" rIns="88819" bIns="44409">
            <a:spAutoFit/>
          </a:bodyPr>
          <a:lstStyle>
            <a:lvl1pPr defTabSz="8890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900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900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300" dirty="0"/>
              <a:t>*DIRTFT = do it right the first time</a:t>
            </a:r>
          </a:p>
        </p:txBody>
      </p:sp>
      <p:sp>
        <p:nvSpPr>
          <p:cNvPr id="136223" name="Rectangle 30"/>
          <p:cNvSpPr>
            <a:spLocks noGrp="1" noChangeArrowheads="1"/>
          </p:cNvSpPr>
          <p:nvPr>
            <p:ph type="title"/>
          </p:nvPr>
        </p:nvSpPr>
        <p:spPr>
          <a:xfrm>
            <a:off x="1962150" y="-18473"/>
            <a:ext cx="8229600" cy="990023"/>
          </a:xfrm>
        </p:spPr>
        <p:txBody>
          <a:bodyPr>
            <a:normAutofit/>
          </a:bodyPr>
          <a:lstStyle/>
          <a:p>
            <a:r>
              <a:rPr lang="en-US" dirty="0"/>
              <a:t>     </a:t>
            </a:r>
            <a:r>
              <a:rPr lang="en-US" b="1" i="1" dirty="0">
                <a:solidFill>
                  <a:srgbClr val="7030A0"/>
                </a:solidFill>
              </a:rPr>
              <a:t>To Achieve Service Levels?  </a:t>
            </a:r>
          </a:p>
        </p:txBody>
      </p:sp>
      <p:sp>
        <p:nvSpPr>
          <p:cNvPr id="136224" name="Line 31"/>
          <p:cNvSpPr>
            <a:spLocks noChangeShapeType="1"/>
          </p:cNvSpPr>
          <p:nvPr/>
        </p:nvSpPr>
        <p:spPr bwMode="auto">
          <a:xfrm flipV="1">
            <a:off x="2495550" y="1219200"/>
            <a:ext cx="0" cy="2873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25" name="Line 32"/>
          <p:cNvSpPr>
            <a:spLocks noChangeShapeType="1"/>
          </p:cNvSpPr>
          <p:nvPr/>
        </p:nvSpPr>
        <p:spPr bwMode="auto">
          <a:xfrm>
            <a:off x="2495550" y="1219200"/>
            <a:ext cx="8572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26" name="Line 33"/>
          <p:cNvSpPr>
            <a:spLocks noChangeShapeType="1"/>
          </p:cNvSpPr>
          <p:nvPr/>
        </p:nvSpPr>
        <p:spPr bwMode="auto">
          <a:xfrm>
            <a:off x="6076950" y="1423989"/>
            <a:ext cx="0" cy="3889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27" name="Line 34"/>
          <p:cNvSpPr>
            <a:spLocks noChangeShapeType="1"/>
          </p:cNvSpPr>
          <p:nvPr/>
        </p:nvSpPr>
        <p:spPr bwMode="auto">
          <a:xfrm>
            <a:off x="6057900" y="3225801"/>
            <a:ext cx="0" cy="3857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28" name="Line 35"/>
          <p:cNvSpPr>
            <a:spLocks noChangeShapeType="1"/>
          </p:cNvSpPr>
          <p:nvPr/>
        </p:nvSpPr>
        <p:spPr bwMode="auto">
          <a:xfrm>
            <a:off x="6076950" y="2354264"/>
            <a:ext cx="0" cy="3889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29" name="Line 36"/>
          <p:cNvSpPr>
            <a:spLocks noChangeShapeType="1"/>
          </p:cNvSpPr>
          <p:nvPr/>
        </p:nvSpPr>
        <p:spPr bwMode="auto">
          <a:xfrm>
            <a:off x="6076950" y="4033838"/>
            <a:ext cx="0" cy="3857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30" name="Line 37"/>
          <p:cNvSpPr>
            <a:spLocks noChangeShapeType="1"/>
          </p:cNvSpPr>
          <p:nvPr/>
        </p:nvSpPr>
        <p:spPr bwMode="auto">
          <a:xfrm>
            <a:off x="6076950" y="5246688"/>
            <a:ext cx="0" cy="3857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848600" y="6400800"/>
            <a:ext cx="97472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YT 4:30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6656" y="4339064"/>
            <a:ext cx="12811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(High </a:t>
            </a:r>
          </a:p>
          <a:p>
            <a:r>
              <a:rPr lang="en-US" sz="1600" b="1" dirty="0">
                <a:solidFill>
                  <a:srgbClr val="C00000"/>
                </a:solidFill>
              </a:rPr>
              <a:t>Performance</a:t>
            </a:r>
          </a:p>
          <a:p>
            <a:r>
              <a:rPr lang="en-US" sz="1600" b="1" dirty="0">
                <a:solidFill>
                  <a:srgbClr val="C00000"/>
                </a:solidFill>
              </a:rPr>
              <a:t>Culture)</a:t>
            </a:r>
          </a:p>
        </p:txBody>
      </p:sp>
    </p:spTree>
    <p:extLst>
      <p:ext uri="{BB962C8B-B14F-4D97-AF65-F5344CB8AC3E}">
        <p14:creationId xmlns:p14="http://schemas.microsoft.com/office/powerpoint/2010/main" val="2213688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587AC-2532-49C3-8AA3-9D3A97A19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Service Excellence enables: </a:t>
            </a:r>
            <a:br>
              <a:rPr lang="en-US" dirty="0"/>
            </a:br>
            <a:r>
              <a:rPr lang="en-US" dirty="0"/>
              <a:t>Last-Look++, or “Partnering process” 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D0223-0ACE-4A45-A6E4-5921C338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Selling </a:t>
            </a:r>
            <a:r>
              <a:rPr lang="en-US" i="1" u="sng" dirty="0"/>
              <a:t>products</a:t>
            </a:r>
            <a:r>
              <a:rPr lang="en-US" dirty="0"/>
              <a:t> </a:t>
            </a:r>
            <a:r>
              <a:rPr lang="en-US" dirty="0" err="1"/>
              <a:t>transactionally</a:t>
            </a:r>
            <a:r>
              <a:rPr lang="en-US" dirty="0"/>
              <a:t>: 1 of 2-3 suppliers (</a:t>
            </a:r>
            <a:r>
              <a:rPr lang="en-US" i="1" dirty="0"/>
              <a:t>price-checking!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SO: Be a pal to old-school buyer. Hope to move to #1 share. </a:t>
            </a:r>
            <a:r>
              <a:rPr lang="en-US" i="1" dirty="0"/>
              <a:t>Attrition game. </a:t>
            </a:r>
          </a:p>
          <a:p>
            <a:pPr lvl="1"/>
            <a:r>
              <a:rPr lang="en-US" dirty="0"/>
              <a:t>Get last-look. Demand + 2 points for Rep and Service Excellence. </a:t>
            </a:r>
          </a:p>
          <a:p>
            <a:pPr lvl="2"/>
            <a:r>
              <a:rPr lang="en-US" dirty="0"/>
              <a:t>You are </a:t>
            </a:r>
            <a:r>
              <a:rPr lang="en-US" b="1" i="1" dirty="0">
                <a:solidFill>
                  <a:srgbClr val="C00000"/>
                </a:solidFill>
              </a:rPr>
              <a:t>best total procurement value </a:t>
            </a:r>
            <a:r>
              <a:rPr lang="en-US" dirty="0"/>
              <a:t>at a higher price. </a:t>
            </a:r>
            <a:r>
              <a:rPr lang="en-US" b="1" i="1" u="sng" dirty="0"/>
              <a:t>OR…..</a:t>
            </a:r>
          </a:p>
          <a:p>
            <a:r>
              <a:rPr lang="en-US" b="1" i="1" dirty="0">
                <a:solidFill>
                  <a:srgbClr val="C00000"/>
                </a:solidFill>
              </a:rPr>
              <a:t>Quid Pro Quo judo: </a:t>
            </a:r>
            <a:r>
              <a:rPr lang="en-US" dirty="0"/>
              <a:t>Turn Win-Lose offer into a Win-Win change. </a:t>
            </a:r>
          </a:p>
          <a:p>
            <a:pPr lvl="1"/>
            <a:r>
              <a:rPr lang="en-US" dirty="0"/>
              <a:t>Lower “hidden” costs for both; boost productivity; afford lower prices? </a:t>
            </a:r>
          </a:p>
          <a:p>
            <a:pPr lvl="1"/>
            <a:r>
              <a:rPr lang="en-US" dirty="0"/>
              <a:t>Retune/rethink order replenishment system. 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Move down mutual cost curves continuously, synergistically (</a:t>
            </a:r>
            <a:r>
              <a:rPr lang="en-US" b="1" i="1" dirty="0" err="1">
                <a:solidFill>
                  <a:srgbClr val="C00000"/>
                </a:solidFill>
              </a:rPr>
              <a:t>McD’s</a:t>
            </a:r>
            <a:r>
              <a:rPr lang="en-US" b="1" i="1" dirty="0">
                <a:solidFill>
                  <a:srgbClr val="C00000"/>
                </a:solidFill>
              </a:rPr>
              <a:t>) </a:t>
            </a:r>
          </a:p>
          <a:p>
            <a:pPr lvl="1"/>
            <a:r>
              <a:rPr lang="en-US" b="1" i="1" dirty="0">
                <a:solidFill>
                  <a:srgbClr val="7030A0"/>
                </a:solidFill>
              </a:rPr>
              <a:t>“Have my systems team research and offer a proposal?” </a:t>
            </a:r>
          </a:p>
          <a:p>
            <a:r>
              <a:rPr lang="en-US" dirty="0"/>
              <a:t>More on this in a subsequent webinar.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447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EF3732F-D8EC-4120-9941-E57FD26DE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#8: Better Quoting on Directs</a:t>
            </a:r>
            <a:br>
              <a:rPr lang="en-US" dirty="0"/>
            </a:br>
            <a:r>
              <a:rPr lang="en-US" dirty="0"/>
              <a:t>Electrical Case: Directs v Warehouse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B53142-6BD8-4C22-AEA4-41ED23527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44" y="1690688"/>
            <a:ext cx="5055944" cy="24468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49AB20E-E901-485F-8ECD-E90E02A8A1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59" y="3723861"/>
            <a:ext cx="8120041" cy="316035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0559B03-72DA-4A44-BC53-85F9C28D8141}"/>
              </a:ext>
            </a:extLst>
          </p:cNvPr>
          <p:cNvSpPr txBox="1"/>
          <p:nvPr/>
        </p:nvSpPr>
        <p:spPr>
          <a:xfrm>
            <a:off x="5627077" y="1999779"/>
            <a:ext cx="60842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OBSERVATIONS: </a:t>
            </a:r>
          </a:p>
          <a:p>
            <a:pPr marL="457200" indent="-457200">
              <a:buAutoNum type="arabicPeriod"/>
            </a:pPr>
            <a:r>
              <a:rPr lang="en-US" sz="2400" dirty="0"/>
              <a:t>Direct is hugely profitable. 5-Whys? </a:t>
            </a:r>
          </a:p>
          <a:p>
            <a:pPr marL="457200" indent="-457200">
              <a:buAutoNum type="arabicPeriod"/>
            </a:pPr>
            <a:r>
              <a:rPr lang="en-US" sz="2400" dirty="0"/>
              <a:t>Why is “Pick Up, Will Call” so unprofitable?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686779-50B5-494F-9D9F-8DE806C294B8}"/>
              </a:ext>
            </a:extLst>
          </p:cNvPr>
          <p:cNvSpPr txBox="1"/>
          <p:nvPr/>
        </p:nvSpPr>
        <p:spPr>
          <a:xfrm>
            <a:off x="1939332" y="2984360"/>
            <a:ext cx="2394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 Customer Orders</a:t>
            </a:r>
          </a:p>
          <a:p>
            <a:r>
              <a:rPr lang="en-US" dirty="0"/>
              <a:t>Whale Curve</a:t>
            </a:r>
          </a:p>
        </p:txBody>
      </p:sp>
    </p:spTree>
    <p:extLst>
      <p:ext uri="{BB962C8B-B14F-4D97-AF65-F5344CB8AC3E}">
        <p14:creationId xmlns:p14="http://schemas.microsoft.com/office/powerpoint/2010/main" val="1179890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74394-5856-4C5D-B6B6-79EFBAE95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492" y="105592"/>
            <a:ext cx="10515600" cy="1325563"/>
          </a:xfrm>
        </p:spPr>
        <p:txBody>
          <a:bodyPr/>
          <a:lstStyle/>
          <a:p>
            <a:r>
              <a:rPr lang="en-US" dirty="0"/>
              <a:t>     Branch Profits with/without Directs </a:t>
            </a:r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3A3EF6-081B-4981-83C4-833706A08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81087"/>
            <a:ext cx="7679768" cy="312776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E08C418-75DD-492C-9318-55B178C4DF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08847"/>
            <a:ext cx="7782644" cy="2520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BA152F-07C1-478E-B5C0-C9A98505DF9B}"/>
              </a:ext>
            </a:extLst>
          </p:cNvPr>
          <p:cNvSpPr txBox="1"/>
          <p:nvPr/>
        </p:nvSpPr>
        <p:spPr>
          <a:xfrm>
            <a:off x="7875999" y="1676510"/>
            <a:ext cx="42203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/>
              <a:t>Lower chart, bottom 5:  </a:t>
            </a:r>
            <a:r>
              <a:rPr lang="en-US" sz="2400" b="1" i="1" dirty="0">
                <a:solidFill>
                  <a:srgbClr val="C00000"/>
                </a:solidFill>
              </a:rPr>
              <a:t>Wholetail convenience </a:t>
            </a:r>
          </a:p>
          <a:p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/>
              <a:t>Must charge for 2: facilities, handlings and inventories. Add 15- 25 points to “list prices” like Fastenal (60-70%). (Webinar #6)</a:t>
            </a:r>
          </a:p>
          <a:p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i="1" dirty="0">
                <a:solidFill>
                  <a:srgbClr val="C00000"/>
                </a:solidFill>
              </a:rPr>
              <a:t>“directs” = Bright Spot! Do quote niches better?       </a:t>
            </a:r>
          </a:p>
        </p:txBody>
      </p:sp>
    </p:spTree>
    <p:extLst>
      <p:ext uri="{BB962C8B-B14F-4D97-AF65-F5344CB8AC3E}">
        <p14:creationId xmlns:p14="http://schemas.microsoft.com/office/powerpoint/2010/main" val="3729709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BBF75AF-D85D-40B3-B874-1DEBF2A0FE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937" y="1123468"/>
            <a:ext cx="5572125" cy="5143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D2145C0-4A5B-4396-958D-E30F2F0EB268}"/>
              </a:ext>
            </a:extLst>
          </p:cNvPr>
          <p:cNvSpPr txBox="1"/>
          <p:nvPr/>
        </p:nvSpPr>
        <p:spPr>
          <a:xfrm>
            <a:off x="381965" y="243068"/>
            <a:ext cx="11428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>
                <a:solidFill>
                  <a:srgbClr val="C00000"/>
                </a:solidFill>
              </a:rPr>
              <a:t>Play #8-a</a:t>
            </a:r>
            <a:r>
              <a:rPr lang="en-US" sz="3200" dirty="0"/>
              <a:t>: Faster-Quote System Within Direct Division (Bright Spot)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476EA3-296B-4B0B-A72B-D490AD745794}"/>
              </a:ext>
            </a:extLst>
          </p:cNvPr>
          <p:cNvSpPr txBox="1"/>
          <p:nvPr/>
        </p:nvSpPr>
        <p:spPr>
          <a:xfrm>
            <a:off x="218852" y="1540311"/>
            <a:ext cx="309108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/>
              <a:t>CASE STATS:</a:t>
            </a:r>
          </a:p>
          <a:p>
            <a:r>
              <a:rPr lang="en-US" sz="2200" dirty="0"/>
              <a:t>.</a:t>
            </a:r>
            <a:r>
              <a:rPr lang="en-US" sz="2400" dirty="0"/>
              <a:t>1% of customers; </a:t>
            </a:r>
          </a:p>
          <a:p>
            <a:r>
              <a:rPr lang="en-US" sz="2400" dirty="0"/>
              <a:t>33% of Direct Profits; </a:t>
            </a:r>
          </a:p>
          <a:p>
            <a:r>
              <a:rPr lang="en-US" sz="2400" dirty="0"/>
              <a:t>on 15% of Direct Bids</a:t>
            </a:r>
          </a:p>
          <a:p>
            <a:r>
              <a:rPr lang="en-US" sz="2400" i="1" dirty="0"/>
              <a:t>Involved:</a:t>
            </a:r>
            <a:r>
              <a:rPr lang="en-US" sz="2400" dirty="0"/>
              <a:t> </a:t>
            </a:r>
          </a:p>
          <a:p>
            <a:r>
              <a:rPr lang="en-US" sz="2400" dirty="0"/>
              <a:t>.1% Vendors</a:t>
            </a:r>
          </a:p>
          <a:p>
            <a:r>
              <a:rPr lang="en-US" sz="2400" dirty="0"/>
              <a:t>On .25% of SKUs</a:t>
            </a:r>
          </a:p>
          <a:p>
            <a:r>
              <a:rPr lang="en-US" sz="2400" b="1" i="1" dirty="0">
                <a:solidFill>
                  <a:srgbClr val="C00000"/>
                </a:solidFill>
              </a:rPr>
              <a:t>Why not: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Do this 20% better?         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00A75D-6E4C-4600-B1A1-88D958616353}"/>
              </a:ext>
            </a:extLst>
          </p:cNvPr>
          <p:cNvSpPr txBox="1"/>
          <p:nvPr/>
        </p:nvSpPr>
        <p:spPr>
          <a:xfrm>
            <a:off x="700017" y="5221478"/>
            <a:ext cx="36344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.25% </a:t>
            </a:r>
            <a:r>
              <a:rPr lang="en-US" sz="2200" b="1" u="sng" dirty="0"/>
              <a:t>SKUs</a:t>
            </a:r>
            <a:r>
              <a:rPr lang="en-US" sz="2200" dirty="0"/>
              <a:t>; 50% of profits  </a:t>
            </a:r>
            <a:r>
              <a:rPr lang="en-US" sz="2200" dirty="0">
                <a:sym typeface="Wingdings" panose="05000000000000000000" pitchFamily="2" charset="2"/>
              </a:rPr>
              <a:t></a:t>
            </a:r>
            <a:endParaRPr lang="en-US" sz="2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D0A715-E0A7-43C4-9BDF-116404E9CB8F}"/>
              </a:ext>
            </a:extLst>
          </p:cNvPr>
          <p:cNvSpPr txBox="1"/>
          <p:nvPr/>
        </p:nvSpPr>
        <p:spPr>
          <a:xfrm>
            <a:off x="7766613" y="4253328"/>
            <a:ext cx="40434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                .1% (10) </a:t>
            </a:r>
            <a:r>
              <a:rPr lang="en-US" sz="2200" b="1" dirty="0"/>
              <a:t>Vendors</a:t>
            </a:r>
            <a:r>
              <a:rPr lang="en-US" sz="2200" dirty="0"/>
              <a:t>; </a:t>
            </a:r>
          </a:p>
          <a:p>
            <a:r>
              <a:rPr lang="en-US" sz="2200" dirty="0">
                <a:sym typeface="Wingdings" panose="05000000000000000000" pitchFamily="2" charset="2"/>
              </a:rPr>
              <a:t>             52.6%  of Profits</a:t>
            </a:r>
            <a:endParaRPr lang="en-US" sz="2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ACCF21-4268-4455-9D62-09F5A5A4FAFA}"/>
              </a:ext>
            </a:extLst>
          </p:cNvPr>
          <p:cNvSpPr txBox="1"/>
          <p:nvPr/>
        </p:nvSpPr>
        <p:spPr>
          <a:xfrm>
            <a:off x="5793128" y="3418219"/>
            <a:ext cx="605743" cy="553998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3000" dirty="0"/>
              <a:t>?’s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5232EC-8286-4263-A0E0-BB4FB164F63E}"/>
              </a:ext>
            </a:extLst>
          </p:cNvPr>
          <p:cNvSpPr txBox="1"/>
          <p:nvPr/>
        </p:nvSpPr>
        <p:spPr>
          <a:xfrm>
            <a:off x="9027989" y="5357731"/>
            <a:ext cx="33099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/>
              <a:t>P.S. Typical for: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b="1" dirty="0"/>
              <a:t>Big profits from directs </a:t>
            </a:r>
          </a:p>
          <a:p>
            <a:r>
              <a:rPr lang="en-US" sz="2100" b="1" dirty="0"/>
              <a:t>       and </a:t>
            </a:r>
            <a:r>
              <a:rPr lang="en-US" sz="2100" b="1" dirty="0" err="1"/>
              <a:t>indirects</a:t>
            </a:r>
            <a:r>
              <a:rPr lang="en-US" sz="2100" b="1" dirty="0"/>
              <a:t>; and,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b="1" dirty="0"/>
              <a:t>Warehouse overall loses</a:t>
            </a:r>
          </a:p>
        </p:txBody>
      </p:sp>
    </p:spTree>
    <p:extLst>
      <p:ext uri="{BB962C8B-B14F-4D97-AF65-F5344CB8AC3E}">
        <p14:creationId xmlns:p14="http://schemas.microsoft.com/office/powerpoint/2010/main" val="1623328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149A1-D407-4EAA-96D7-6B2CA6FB4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Core Quotes to Next Level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39256-1201-4BD5-BD9C-1D921475B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Interview best .1% customers (and vendors) to find new pain points</a:t>
            </a:r>
          </a:p>
          <a:p>
            <a:r>
              <a:rPr lang="en-US" dirty="0"/>
              <a:t>Temporarily remove all restraints for doing a “better job”</a:t>
            </a:r>
          </a:p>
          <a:p>
            <a:r>
              <a:rPr lang="en-US" dirty="0"/>
              <a:t>Invent and go. </a:t>
            </a:r>
          </a:p>
          <a:p>
            <a:r>
              <a:rPr lang="en-US" dirty="0"/>
              <a:t>Cases for customers’ estimators’ </a:t>
            </a:r>
          </a:p>
          <a:p>
            <a:pPr lvl="1"/>
            <a:r>
              <a:rPr lang="en-US" i="1" dirty="0">
                <a:solidFill>
                  <a:srgbClr val="C00000"/>
                </a:solidFill>
              </a:rPr>
              <a:t>Fail safe, hot-wired, response-time drops by 80%. </a:t>
            </a:r>
          </a:p>
          <a:p>
            <a:pPr lvl="1"/>
            <a:r>
              <a:rPr lang="en-US" dirty="0"/>
              <a:t>They win more jobs on speed, and then you do too.  </a:t>
            </a:r>
          </a:p>
          <a:p>
            <a:r>
              <a:rPr lang="en-US" i="1" dirty="0">
                <a:solidFill>
                  <a:srgbClr val="C00000"/>
                </a:solidFill>
              </a:rPr>
              <a:t>Case: industrial buyers who want fast quotes and summary report.  </a:t>
            </a:r>
          </a:p>
          <a:p>
            <a:r>
              <a:rPr lang="en-US" dirty="0"/>
              <a:t>Additional “best practices” for the Quoting Division?</a:t>
            </a:r>
          </a:p>
        </p:txBody>
      </p:sp>
    </p:spTree>
    <p:extLst>
      <p:ext uri="{BB962C8B-B14F-4D97-AF65-F5344CB8AC3E}">
        <p14:creationId xmlns:p14="http://schemas.microsoft.com/office/powerpoint/2010/main" val="1910996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4EC7C-D4FC-4773-B433-FA9460210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rgbClr val="C00000"/>
                </a:solidFill>
              </a:rPr>
              <a:t>Play 8-b+: </a:t>
            </a:r>
            <a:r>
              <a:rPr lang="en-US" dirty="0"/>
              <a:t>Quoting Best Practices?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5C4BD-8D0E-4F32-8B55-6F1585B1A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a quote log:  </a:t>
            </a:r>
          </a:p>
          <a:p>
            <a:pPr lvl="1"/>
            <a:r>
              <a:rPr lang="en-US" dirty="0"/>
              <a:t>Poor time/profit yield customers? Products? Vendors? Creative fixes?</a:t>
            </a:r>
          </a:p>
          <a:p>
            <a:pPr lvl="1"/>
            <a:r>
              <a:rPr lang="en-US" dirty="0"/>
              <a:t>How to be more efficient and effective?  </a:t>
            </a:r>
            <a:r>
              <a:rPr lang="en-US" i="1" dirty="0"/>
              <a:t>(Exploiters? Auto/book or fees?) </a:t>
            </a:r>
          </a:p>
          <a:p>
            <a:r>
              <a:rPr lang="en-US" dirty="0"/>
              <a:t>Innovation metrics for: </a:t>
            </a:r>
          </a:p>
          <a:p>
            <a:pPr lvl="1"/>
            <a:r>
              <a:rPr lang="en-US" dirty="0"/>
              <a:t>Controllable inputs</a:t>
            </a:r>
          </a:p>
          <a:p>
            <a:pPr lvl="1"/>
            <a:r>
              <a:rPr lang="en-US" dirty="0"/>
              <a:t>Experiments in progress </a:t>
            </a:r>
          </a:p>
          <a:p>
            <a:pPr lvl="1"/>
            <a:r>
              <a:rPr lang="en-US" dirty="0"/>
              <a:t>Uncontrollable, output numbers (NBC/FTEE in quote department)   </a:t>
            </a:r>
          </a:p>
          <a:p>
            <a:r>
              <a:rPr lang="en-US" dirty="0"/>
              <a:t>Rate everyone on:</a:t>
            </a:r>
          </a:p>
          <a:p>
            <a:pPr lvl="1"/>
            <a:r>
              <a:rPr lang="en-US" dirty="0"/>
              <a:t>Aptitude; attitude; mastery levels at cross-trained capabilities</a:t>
            </a:r>
          </a:p>
          <a:p>
            <a:pPr lvl="1"/>
            <a:r>
              <a:rPr lang="en-US" dirty="0"/>
              <a:t>Proactive recruiting and training of new talent!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254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667BF4D-6B9B-489C-A0CA-4DAFF1F0E4DB}"/>
              </a:ext>
            </a:extLst>
          </p:cNvPr>
          <p:cNvSpPr/>
          <p:nvPr/>
        </p:nvSpPr>
        <p:spPr>
          <a:xfrm>
            <a:off x="1127051" y="773369"/>
            <a:ext cx="6096000" cy="5642314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28600" algn="l"/>
              </a:tabLst>
            </a:pPr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Webinar #4: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GM$s/FTEE is a 4-win metric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CEO takes #1 account to next level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Fixing 3 types of losing customers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Beef best SKUs; Fix Losing Ones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Big Rebate Suppliers: New Angles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28600" algn="l"/>
              </a:tabLst>
            </a:pPr>
            <a:r>
              <a:rPr lang="en-US" sz="1400" b="1" i="1" u="sng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Webinar #5: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i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  High Credit Activity Expense Customers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i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  Customer-Niche, Service Excellence Innovation/Domination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 startAt="8"/>
            </a:pPr>
            <a:r>
              <a:rPr lang="en-US" sz="1400" i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Better, High-Yield Quoting Niches and Generally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Webinar #6: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9.Reducing Repetitive Inter-Branch SKU Activity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a-c: Solving (Branch) Counter Sales Unprofitability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Webinar #7: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11-a. Biggest Loser Analysis/Solution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11-b. Worst, small loser: analysis/solution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11-c. JIT Delivery of Paper Clips: Solution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6DC9A0-CD30-4CE8-A096-E701A0F1DB43}"/>
              </a:ext>
            </a:extLst>
          </p:cNvPr>
          <p:cNvSpPr txBox="1"/>
          <p:nvPr/>
        </p:nvSpPr>
        <p:spPr>
          <a:xfrm>
            <a:off x="1127051" y="404037"/>
            <a:ext cx="9548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Specific Net-Profit Analytical Plays in Webinars 4-7</a:t>
            </a:r>
          </a:p>
        </p:txBody>
      </p:sp>
    </p:spTree>
    <p:extLst>
      <p:ext uri="{BB962C8B-B14F-4D97-AF65-F5344CB8AC3E}">
        <p14:creationId xmlns:p14="http://schemas.microsoft.com/office/powerpoint/2010/main" val="1716122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FC308-C2BF-4D0C-B264-BAAB132A8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on Direct Quoting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FCF96-84CE-4041-8591-7105D877C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Exploit GM%, cheat-high mindset of competitors. </a:t>
            </a:r>
          </a:p>
          <a:p>
            <a:r>
              <a:rPr lang="en-US" dirty="0"/>
              <a:t>Do: 1) smart experiments in 2) Bright Spots at 3) the extremes of the whale curves.  </a:t>
            </a:r>
          </a:p>
          <a:p>
            <a:r>
              <a:rPr lang="en-US" dirty="0"/>
              <a:t>See quoting as a silo with input requests and output bids</a:t>
            </a:r>
          </a:p>
          <a:p>
            <a:pPr lvl="1"/>
            <a:r>
              <a:rPr lang="en-US" dirty="0"/>
              <a:t>Department P&amp;L? Profit/FTEE? Higher Return on Invested Time (ROIT) </a:t>
            </a:r>
          </a:p>
          <a:p>
            <a:r>
              <a:rPr lang="en-US" dirty="0"/>
              <a:t>Assumptions:</a:t>
            </a:r>
          </a:p>
          <a:p>
            <a:pPr lvl="1"/>
            <a:r>
              <a:rPr lang="en-US" dirty="0"/>
              <a:t>Field research into most profitable and unprofitable </a:t>
            </a:r>
            <a:r>
              <a:rPr lang="en-US" dirty="0" err="1"/>
              <a:t>customers</a:t>
            </a:r>
            <a:r>
              <a:rPr lang="en-US" dirty="0" err="1">
                <a:sym typeface="Wingdings" panose="05000000000000000000" pitchFamily="2" charset="2"/>
              </a:rPr>
              <a:t></a:t>
            </a:r>
            <a:r>
              <a:rPr lang="en-US" dirty="0" err="1"/>
              <a:t>insights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Insights lead to smart-experiment learning and 5-20%+ improvements  </a:t>
            </a:r>
          </a:p>
        </p:txBody>
      </p:sp>
    </p:spTree>
    <p:extLst>
      <p:ext uri="{BB962C8B-B14F-4D97-AF65-F5344CB8AC3E}">
        <p14:creationId xmlns:p14="http://schemas.microsoft.com/office/powerpoint/2010/main" val="3103410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25DC5-34CC-41AB-88B6-DDD1F334F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6E9AF-E7DB-4726-B59A-0C3E31F76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Credit-cost and fast-quoting are easier, quick payoffs. </a:t>
            </a:r>
          </a:p>
          <a:p>
            <a:r>
              <a:rPr lang="en-US" dirty="0"/>
              <a:t>Best “service value” for one (most net-profitable) niche at a time is tougher, but </a:t>
            </a:r>
            <a:r>
              <a:rPr lang="en-US" b="1" i="1" dirty="0">
                <a:solidFill>
                  <a:srgbClr val="C00000"/>
                </a:solidFill>
              </a:rPr>
              <a:t>a sustainable profit-power-machine solution.  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Intrapreneur/team </a:t>
            </a:r>
            <a:r>
              <a:rPr lang="en-US" dirty="0"/>
              <a:t>to do: field research; define service metrics; achieve; market best service value; and, create some partnerships? 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Best (guaranteed) Service Value is your Brand edge v Commodity lines </a:t>
            </a:r>
          </a:p>
          <a:p>
            <a:pPr lvl="1"/>
            <a:r>
              <a:rPr lang="en-US" dirty="0"/>
              <a:t>Best customer retention and partnering grows all rebates (“caboose”).</a:t>
            </a:r>
          </a:p>
          <a:p>
            <a:r>
              <a:rPr lang="en-US" b="1" i="1" dirty="0">
                <a:solidFill>
                  <a:srgbClr val="7030A0"/>
                </a:solidFill>
              </a:rPr>
              <a:t>All – decisions and focus - improve with Net-Profit-Analytics</a:t>
            </a:r>
          </a:p>
          <a:p>
            <a:r>
              <a:rPr lang="en-US" dirty="0"/>
              <a:t>More plays in Webinar #6: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863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3C644E-8A80-4E40-B15A-38541598501B}"/>
              </a:ext>
            </a:extLst>
          </p:cNvPr>
          <p:cNvSpPr txBox="1"/>
          <p:nvPr/>
        </p:nvSpPr>
        <p:spPr>
          <a:xfrm>
            <a:off x="8739963" y="4997302"/>
            <a:ext cx="2594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D. Bruce Merrifield, Jr.</a:t>
            </a:r>
          </a:p>
          <a:p>
            <a:r>
              <a:rPr lang="en-US">
                <a:hlinkClick r:id="rId2"/>
              </a:rPr>
              <a:t>www.merrifieldact2.com</a:t>
            </a:r>
            <a:endParaRPr lang="en-US"/>
          </a:p>
          <a:p>
            <a:r>
              <a:rPr lang="en-US">
                <a:hlinkClick r:id="rId3"/>
              </a:rPr>
              <a:t>bruce@merrifield.com</a:t>
            </a:r>
            <a:r>
              <a:rPr lang="en-US"/>
              <a:t> </a:t>
            </a:r>
          </a:p>
          <a:p>
            <a:r>
              <a:rPr lang="en-US"/>
              <a:t>Connect at LinkedIn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58F892-8358-466B-92B0-9ED0EEA7C656}"/>
              </a:ext>
            </a:extLst>
          </p:cNvPr>
          <p:cNvSpPr txBox="1"/>
          <p:nvPr/>
        </p:nvSpPr>
        <p:spPr>
          <a:xfrm>
            <a:off x="1801792" y="1331088"/>
            <a:ext cx="85884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/>
              <a:t>(#5) Net-Profit-Analytic Plays – II</a:t>
            </a:r>
            <a:br>
              <a:rPr lang="en-US" sz="4800" b="1" u="sng" dirty="0"/>
            </a:br>
            <a:endParaRPr lang="en-US" sz="4800" b="1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C43493-E7C3-4FF5-9002-89B6D3F1051B}"/>
              </a:ext>
            </a:extLst>
          </p:cNvPr>
          <p:cNvSpPr txBox="1"/>
          <p:nvPr/>
        </p:nvSpPr>
        <p:spPr>
          <a:xfrm>
            <a:off x="1801792" y="3226310"/>
            <a:ext cx="62156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>
                <a:solidFill>
                  <a:srgbClr val="7030A0"/>
                </a:solidFill>
              </a:rPr>
              <a:t>Uses? Recipe Plays for:</a:t>
            </a:r>
          </a:p>
          <a:p>
            <a:r>
              <a:rPr lang="en-US" i="1" dirty="0">
                <a:solidFill>
                  <a:srgbClr val="7030A0"/>
                </a:solidFill>
              </a:rPr>
              <a:t>6. High Credit Activity Expense Customers</a:t>
            </a:r>
          </a:p>
          <a:p>
            <a:r>
              <a:rPr lang="en-US" i="1" dirty="0">
                <a:solidFill>
                  <a:srgbClr val="7030A0"/>
                </a:solidFill>
              </a:rPr>
              <a:t>7. Customer-Niche, Service Excellence Innovation/Domination</a:t>
            </a:r>
          </a:p>
          <a:p>
            <a:r>
              <a:rPr lang="en-US" i="1" dirty="0">
                <a:solidFill>
                  <a:srgbClr val="7030A0"/>
                </a:solidFill>
              </a:rPr>
              <a:t>8. Better, High-Yield Quoting Niches and Generally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0ABD7D-1CD7-4FDE-80E9-CC36A0000C04}"/>
              </a:ext>
            </a:extLst>
          </p:cNvPr>
          <p:cNvSpPr txBox="1"/>
          <p:nvPr/>
        </p:nvSpPr>
        <p:spPr>
          <a:xfrm>
            <a:off x="6010939" y="5584815"/>
            <a:ext cx="2516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For webinar(s) slides </a:t>
            </a:r>
            <a:r>
              <a:rPr lang="en-US" b="1" i="1" dirty="0">
                <a:solidFill>
                  <a:srgbClr val="C00000"/>
                </a:solidFill>
                <a:sym typeface="Wingdings" panose="05000000000000000000" pitchFamily="2" charset="2"/>
              </a:rPr>
              <a:t>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511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B431E-4031-452D-B3CC-D25B1667D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Introductory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D917D-3DB1-45D6-85E6-7614253BE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of 10+ webinars on using net-profit analytics to:</a:t>
            </a:r>
          </a:p>
          <a:p>
            <a:pPr lvl="1"/>
            <a:r>
              <a:rPr lang="en-US" dirty="0"/>
              <a:t>Renew profits</a:t>
            </a:r>
          </a:p>
          <a:p>
            <a:pPr lvl="1"/>
            <a:r>
              <a:rPr lang="en-US" dirty="0"/>
              <a:t>Enable new business and channel e-selling models for Cloud Ecommerce ‘23</a:t>
            </a:r>
          </a:p>
          <a:p>
            <a:pPr lvl="1"/>
            <a:r>
              <a:rPr lang="en-US" dirty="0"/>
              <a:t>Previous webinars are all recorded/available </a:t>
            </a:r>
          </a:p>
          <a:p>
            <a:r>
              <a:rPr lang="en-US" dirty="0"/>
              <a:t>Second webinar on specific how-to “Plays” (first 5 in Web. #4)</a:t>
            </a:r>
          </a:p>
          <a:p>
            <a:pPr lvl="1"/>
            <a:r>
              <a:rPr lang="en-US" dirty="0"/>
              <a:t>Slide decks for each webinar; or, a master for all 11. Email </a:t>
            </a:r>
            <a:r>
              <a:rPr lang="en-US" dirty="0">
                <a:hlinkClick r:id="rId2"/>
              </a:rPr>
              <a:t>bruce@merrifield.com</a:t>
            </a:r>
            <a:r>
              <a:rPr lang="en-US" dirty="0"/>
              <a:t>  </a:t>
            </a:r>
          </a:p>
          <a:p>
            <a:r>
              <a:rPr lang="en-US" dirty="0"/>
              <a:t>Today:</a:t>
            </a:r>
          </a:p>
          <a:p>
            <a:pPr lvl="1"/>
            <a:r>
              <a:rPr lang="en-US" b="1" dirty="0"/>
              <a:t>Play #6</a:t>
            </a:r>
            <a:r>
              <a:rPr lang="en-US" dirty="0"/>
              <a:t>: High-Systemic, </a:t>
            </a:r>
            <a:r>
              <a:rPr lang="en-US" b="1" i="1" dirty="0">
                <a:solidFill>
                  <a:srgbClr val="FF0000"/>
                </a:solidFill>
              </a:rPr>
              <a:t>Credit-Return Customers </a:t>
            </a:r>
          </a:p>
          <a:p>
            <a:pPr marL="457200" lvl="1" indent="0">
              <a:buNone/>
            </a:pPr>
            <a:r>
              <a:rPr lang="en-US" b="1" i="1" dirty="0">
                <a:solidFill>
                  <a:srgbClr val="FF0000"/>
                </a:solidFill>
              </a:rPr>
              <a:t>     </a:t>
            </a:r>
            <a:r>
              <a:rPr lang="en-US" sz="2200" i="1" dirty="0"/>
              <a:t>(Lose-Lose activity costs into Win-Win savings, ex. service) </a:t>
            </a:r>
          </a:p>
          <a:p>
            <a:pPr lvl="1"/>
            <a:r>
              <a:rPr lang="en-US" b="1" dirty="0"/>
              <a:t>Play #7</a:t>
            </a:r>
            <a:r>
              <a:rPr lang="en-US" dirty="0"/>
              <a:t>: Dominate </a:t>
            </a:r>
            <a:r>
              <a:rPr lang="en-US" b="1" i="1" dirty="0">
                <a:solidFill>
                  <a:srgbClr val="FF0000"/>
                </a:solidFill>
              </a:rPr>
              <a:t>net-profitable customer niche </a:t>
            </a:r>
            <a:r>
              <a:rPr lang="en-US" dirty="0"/>
              <a:t>with service excellence </a:t>
            </a:r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sz="2200" i="1" dirty="0"/>
              <a:t>(Best Service Excellence is prerequisite for partnering best whale/gazelles) </a:t>
            </a:r>
          </a:p>
          <a:p>
            <a:pPr lvl="1"/>
            <a:r>
              <a:rPr lang="en-US" b="1" dirty="0"/>
              <a:t>Play #8</a:t>
            </a:r>
            <a:r>
              <a:rPr lang="en-US" dirty="0"/>
              <a:t>: Direct-ship, </a:t>
            </a:r>
            <a:r>
              <a:rPr lang="en-US" b="1" i="1" dirty="0">
                <a:solidFill>
                  <a:srgbClr val="FF0000"/>
                </a:solidFill>
              </a:rPr>
              <a:t>quotation niches </a:t>
            </a:r>
            <a:r>
              <a:rPr lang="en-US" dirty="0"/>
              <a:t>to next-level</a:t>
            </a:r>
          </a:p>
        </p:txBody>
      </p:sp>
    </p:spTree>
    <p:extLst>
      <p:ext uri="{BB962C8B-B14F-4D97-AF65-F5344CB8AC3E}">
        <p14:creationId xmlns:p14="http://schemas.microsoft.com/office/powerpoint/2010/main" val="688129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7D536-F2F6-419E-94BB-9AC3D9A24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157" y="365125"/>
            <a:ext cx="10018644" cy="1325563"/>
          </a:xfrm>
        </p:spPr>
        <p:txBody>
          <a:bodyPr>
            <a:normAutofit/>
          </a:bodyPr>
          <a:lstStyle/>
          <a:p>
            <a:r>
              <a:rPr lang="en-US" b="1" i="1" u="sng" dirty="0">
                <a:solidFill>
                  <a:srgbClr val="C00000"/>
                </a:solidFill>
              </a:rPr>
              <a:t>Play # 6</a:t>
            </a:r>
            <a:r>
              <a:rPr lang="en-US" dirty="0"/>
              <a:t>: High, Systematic, </a:t>
            </a:r>
            <a:br>
              <a:rPr lang="en-US" dirty="0"/>
            </a:br>
            <a:r>
              <a:rPr lang="en-US" dirty="0"/>
              <a:t>Credit-Expense Customers?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A6F3D-D72D-4261-91D1-022B8EAAB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(‘74) My first zero-error program: </a:t>
            </a:r>
            <a:r>
              <a:rPr lang="en-US" dirty="0">
                <a:solidFill>
                  <a:srgbClr val="C00000"/>
                </a:solidFill>
              </a:rPr>
              <a:t>“</a:t>
            </a:r>
            <a:r>
              <a:rPr lang="en-US" i="1" dirty="0">
                <a:solidFill>
                  <a:srgbClr val="C00000"/>
                </a:solidFill>
              </a:rPr>
              <a:t>credits per thousand lines”</a:t>
            </a:r>
          </a:p>
          <a:p>
            <a:r>
              <a:rPr lang="en-US" dirty="0"/>
              <a:t>Within 6-week pile of credits: a few, big, systematic customers</a:t>
            </a:r>
          </a:p>
          <a:p>
            <a:r>
              <a:rPr lang="en-US" dirty="0"/>
              <a:t>Ranked customers by credits/transactions. Sub-groups: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15 invoices/15 credits v average of 1%: “shipped me short”! </a:t>
            </a:r>
            <a:r>
              <a:rPr lang="en-US" i="1" dirty="0">
                <a:solidFill>
                  <a:srgbClr val="C00000"/>
                </a:solidFill>
              </a:rPr>
              <a:t>“Rascals”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Dumb work-arounds.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Abusive counter-customer returns.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Game-playing rep</a:t>
            </a:r>
          </a:p>
          <a:p>
            <a:r>
              <a:rPr lang="en-US" sz="2400" dirty="0"/>
              <a:t>With Line-Item, Profit Equations you can also rank customers by:</a:t>
            </a:r>
          </a:p>
          <a:p>
            <a:pPr lvl="1"/>
            <a:r>
              <a:rPr lang="en-US" sz="2000" dirty="0"/>
              <a:t>Total cost of orders picked, then </a:t>
            </a:r>
            <a:r>
              <a:rPr lang="en-US" sz="2000" b="1" u="sng" dirty="0"/>
              <a:t>returned</a:t>
            </a:r>
            <a:r>
              <a:rPr lang="en-US" sz="2000" dirty="0"/>
              <a:t>  (includes price busts too)</a:t>
            </a:r>
          </a:p>
          <a:p>
            <a:pPr lvl="1"/>
            <a:r>
              <a:rPr lang="en-US" sz="2000" b="1" u="sng" dirty="0"/>
              <a:t>Sold below cost</a:t>
            </a:r>
            <a:r>
              <a:rPr lang="en-US" sz="2000" dirty="0"/>
              <a:t> (close-out buyers; samples; etc.)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712247-3666-464E-9EF4-E0AAEA739CF5}"/>
              </a:ext>
            </a:extLst>
          </p:cNvPr>
          <p:cNvSpPr txBox="1"/>
          <p:nvPr/>
        </p:nvSpPr>
        <p:spPr>
          <a:xfrm>
            <a:off x="8952614" y="5816009"/>
            <a:ext cx="2721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(Report on </a:t>
            </a:r>
            <a:r>
              <a:rPr lang="en-US" dirty="0" err="1"/>
              <a:t>Nxt</a:t>
            </a:r>
            <a:r>
              <a:rPr lang="en-US" dirty="0"/>
              <a:t> Slide)</a:t>
            </a:r>
          </a:p>
        </p:txBody>
      </p:sp>
    </p:spTree>
    <p:extLst>
      <p:ext uri="{BB962C8B-B14F-4D97-AF65-F5344CB8AC3E}">
        <p14:creationId xmlns:p14="http://schemas.microsoft.com/office/powerpoint/2010/main" val="4139238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1C8DC4-D8FA-4C75-B76D-A647F96C2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8 out of 11,260 Active Accounts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F35390-17A1-418B-9950-88F754050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881" y="1724863"/>
            <a:ext cx="12213345" cy="29878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C6F8BE2-FCAD-4EED-8EF3-96A8FA7175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4846140"/>
            <a:ext cx="12192000" cy="36680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304832D-0247-4B1E-B637-FDD87D194886}"/>
              </a:ext>
            </a:extLst>
          </p:cNvPr>
          <p:cNvSpPr txBox="1"/>
          <p:nvPr/>
        </p:nvSpPr>
        <p:spPr>
          <a:xfrm>
            <a:off x="140676" y="5427785"/>
            <a:ext cx="11852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</a:t>
            </a:r>
            <a:r>
              <a:rPr lang="en-US" sz="2400" dirty="0"/>
              <a:t>07% of accounts total 14% of Return Costs ($461K/3.311MM)      (Below cost ranking?)  </a:t>
            </a:r>
          </a:p>
          <a:p>
            <a:r>
              <a:rPr lang="en-US" sz="2400" dirty="0"/>
              <a:t>Find alternative solutions to cut the number for top 20 accounts by 50%. </a:t>
            </a:r>
            <a:endParaRPr lang="en-US" sz="2400" i="1" dirty="0"/>
          </a:p>
          <a:p>
            <a:r>
              <a:rPr lang="en-US" sz="2400" dirty="0"/>
              <a:t>What analyst, process re-engineer will do this? ROI on their salary? Then, their next job?   </a:t>
            </a:r>
          </a:p>
        </p:txBody>
      </p:sp>
      <p:sp>
        <p:nvSpPr>
          <p:cNvPr id="2" name="Star: 5 Points 1">
            <a:extLst>
              <a:ext uri="{FF2B5EF4-FFF2-40B4-BE49-F238E27FC236}">
                <a16:creationId xmlns:a16="http://schemas.microsoft.com/office/drawing/2014/main" id="{78480F8B-8F5A-466C-A744-C14D4369C6FB}"/>
              </a:ext>
            </a:extLst>
          </p:cNvPr>
          <p:cNvSpPr/>
          <p:nvPr/>
        </p:nvSpPr>
        <p:spPr>
          <a:xfrm>
            <a:off x="4547345" y="1370853"/>
            <a:ext cx="357809" cy="31983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66D2887D-46DB-445E-807B-1E8400CC6945}"/>
              </a:ext>
            </a:extLst>
          </p:cNvPr>
          <p:cNvSpPr/>
          <p:nvPr/>
        </p:nvSpPr>
        <p:spPr>
          <a:xfrm>
            <a:off x="8282763" y="1275907"/>
            <a:ext cx="484632" cy="4489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86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1FD4D-962C-4154-8782-C88C02AE4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Cost Cases (returns + below cost)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F0252-D67B-443B-8B67-0F456FF1B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/>
              <a:t>Type of Distributor</a:t>
            </a:r>
            <a:r>
              <a:rPr lang="en-US" dirty="0"/>
              <a:t>	 </a:t>
            </a:r>
            <a:r>
              <a:rPr lang="en-US" u="sng" dirty="0"/>
              <a:t>Credit Costs as % of Op Profits</a:t>
            </a:r>
            <a:r>
              <a:rPr lang="en-US" dirty="0"/>
              <a:t>	</a:t>
            </a:r>
            <a:r>
              <a:rPr lang="en-US" u="sng" dirty="0"/>
              <a:t>Operating Profit/Sales</a:t>
            </a:r>
          </a:p>
          <a:p>
            <a:r>
              <a:rPr lang="en-US" b="1" i="1" dirty="0">
                <a:solidFill>
                  <a:srgbClr val="C00000"/>
                </a:solidFill>
              </a:rPr>
              <a:t>Retail Goods		260%   		               .7%</a:t>
            </a:r>
          </a:p>
          <a:p>
            <a:r>
              <a:rPr lang="en-US" dirty="0"/>
              <a:t>HVAC (</a:t>
            </a:r>
            <a:r>
              <a:rPr lang="en-US" i="1" dirty="0">
                <a:solidFill>
                  <a:srgbClr val="C00000"/>
                </a:solidFill>
              </a:rPr>
              <a:t>warranties*</a:t>
            </a:r>
            <a:r>
              <a:rPr lang="en-US" dirty="0"/>
              <a:t>)	184%				2.9%</a:t>
            </a:r>
          </a:p>
          <a:p>
            <a:r>
              <a:rPr lang="en-US" dirty="0"/>
              <a:t>Plumbing			112%				2.1%</a:t>
            </a:r>
          </a:p>
          <a:p>
            <a:r>
              <a:rPr lang="en-US" dirty="0"/>
              <a:t>Physician Supply		55%				2.2%</a:t>
            </a:r>
          </a:p>
          <a:p>
            <a:r>
              <a:rPr lang="en-US" i="1" dirty="0">
                <a:solidFill>
                  <a:srgbClr val="7030A0"/>
                </a:solidFill>
              </a:rPr>
              <a:t>Electrical/</a:t>
            </a:r>
            <a:r>
              <a:rPr lang="en-US" i="1" dirty="0" err="1">
                <a:solidFill>
                  <a:srgbClr val="7030A0"/>
                </a:solidFill>
              </a:rPr>
              <a:t>Indust</a:t>
            </a:r>
            <a:r>
              <a:rPr lang="en-US" dirty="0"/>
              <a:t>		31%				4.8%</a:t>
            </a:r>
          </a:p>
          <a:p>
            <a:r>
              <a:rPr lang="en-US" dirty="0"/>
              <a:t>Industrial/MRO		21%				12%</a:t>
            </a:r>
          </a:p>
          <a:p>
            <a:r>
              <a:rPr lang="en-US" dirty="0"/>
              <a:t>Industrial/OEM		10%				2.9%</a:t>
            </a:r>
          </a:p>
          <a:p>
            <a:r>
              <a:rPr lang="en-US" b="1" i="1" dirty="0">
                <a:solidFill>
                  <a:srgbClr val="C00000"/>
                </a:solidFill>
              </a:rPr>
              <a:t>Retail Goods		3%				5.7%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3C55E8-144A-4598-BCD2-BB6F8DAF3BEF}"/>
              </a:ext>
            </a:extLst>
          </p:cNvPr>
          <p:cNvSpPr txBox="1"/>
          <p:nvPr/>
        </p:nvSpPr>
        <p:spPr>
          <a:xfrm>
            <a:off x="838200" y="6311900"/>
            <a:ext cx="992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Good with Bad; or: 5-Whys? Customer exceptions? Best v Worst customers? Brainstorm, etc. </a:t>
            </a:r>
          </a:p>
        </p:txBody>
      </p:sp>
    </p:spTree>
    <p:extLst>
      <p:ext uri="{BB962C8B-B14F-4D97-AF65-F5344CB8AC3E}">
        <p14:creationId xmlns:p14="http://schemas.microsoft.com/office/powerpoint/2010/main" val="3000816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9276E-17FD-42D6-8F77-3337950FA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Stats for One Chain’s Subsidiaries* </a:t>
            </a:r>
            <a:r>
              <a:rPr lang="en-US" sz="2800" i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E1906-7D83-46A8-9D34-D33A78931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err="1"/>
              <a:t>OpCo</a:t>
            </a:r>
            <a:r>
              <a:rPr lang="en-US" b="1" u="sng" dirty="0"/>
              <a:t>	</a:t>
            </a:r>
            <a:r>
              <a:rPr lang="en-US" dirty="0"/>
              <a:t>	</a:t>
            </a:r>
            <a:r>
              <a:rPr lang="en-US" b="1" u="sng" dirty="0"/>
              <a:t>$s Returns: % of NBC</a:t>
            </a:r>
            <a:r>
              <a:rPr lang="en-US" dirty="0"/>
              <a:t>	</a:t>
            </a:r>
            <a:r>
              <a:rPr lang="en-US" b="1" u="sng" dirty="0"/>
              <a:t>Below Cost: % NBC</a:t>
            </a:r>
            <a:r>
              <a:rPr lang="en-US" dirty="0"/>
              <a:t>	</a:t>
            </a:r>
            <a:r>
              <a:rPr lang="en-US" b="1" u="sng" dirty="0"/>
              <a:t>Total</a:t>
            </a:r>
          </a:p>
          <a:p>
            <a:pPr marL="0" indent="0">
              <a:buNone/>
            </a:pPr>
            <a:r>
              <a:rPr lang="en-US" dirty="0"/>
              <a:t>#1		 (37%)				(15.5%)			52.5%</a:t>
            </a:r>
          </a:p>
          <a:p>
            <a:pPr marL="0" indent="0">
              <a:buNone/>
            </a:pPr>
            <a:r>
              <a:rPr lang="en-US" dirty="0"/>
              <a:t>#2		 (17.4%)			 (28.7)			46.1</a:t>
            </a:r>
          </a:p>
          <a:p>
            <a:pPr marL="0" indent="0">
              <a:buNone/>
            </a:pPr>
            <a:r>
              <a:rPr lang="en-US" dirty="0"/>
              <a:t>#3		 (76%)	 			 (43%)				</a:t>
            </a:r>
            <a:r>
              <a:rPr lang="en-US" b="1" i="1" u="sng" dirty="0">
                <a:solidFill>
                  <a:srgbClr val="C00000"/>
                </a:solidFill>
              </a:rPr>
              <a:t>119</a:t>
            </a:r>
          </a:p>
          <a:p>
            <a:pPr marL="0" indent="0">
              <a:buNone/>
            </a:pPr>
            <a:r>
              <a:rPr lang="en-US" dirty="0"/>
              <a:t>#4		 (25%)				  .46 (Negligible) 		</a:t>
            </a:r>
            <a:r>
              <a:rPr lang="en-US" b="1" i="1" u="sng" dirty="0">
                <a:solidFill>
                  <a:srgbClr val="00B050"/>
                </a:solidFill>
              </a:rPr>
              <a:t>25</a:t>
            </a:r>
          </a:p>
          <a:p>
            <a:pPr marL="0" indent="0">
              <a:buNone/>
            </a:pPr>
            <a:r>
              <a:rPr lang="en-US" dirty="0"/>
              <a:t>#5		 (40%)				 (21.8%)			61.8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AEE571-1DC6-4FC3-9BC1-4487C2765063}"/>
              </a:ext>
            </a:extLst>
          </p:cNvPr>
          <p:cNvSpPr txBox="1"/>
          <p:nvPr/>
        </p:nvSpPr>
        <p:spPr>
          <a:xfrm>
            <a:off x="838200" y="5292546"/>
            <a:ext cx="107838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5-why analysis needed at every location to zero in on:</a:t>
            </a:r>
          </a:p>
          <a:p>
            <a:pPr marL="457200" indent="-457200">
              <a:buAutoNum type="arabicPeriod"/>
            </a:pPr>
            <a:r>
              <a:rPr lang="en-US" sz="2400" dirty="0"/>
              <a:t>Biggest, dysfunctional customer opportunities </a:t>
            </a:r>
          </a:p>
          <a:p>
            <a:pPr marL="457200" indent="-457200">
              <a:buAutoNum type="arabicPeriod"/>
            </a:pPr>
            <a:r>
              <a:rPr lang="en-US" sz="2400" dirty="0"/>
              <a:t>And, best practice locations to share with loose ones.  </a:t>
            </a:r>
          </a:p>
        </p:txBody>
      </p:sp>
    </p:spTree>
    <p:extLst>
      <p:ext uri="{BB962C8B-B14F-4D97-AF65-F5344CB8AC3E}">
        <p14:creationId xmlns:p14="http://schemas.microsoft.com/office/powerpoint/2010/main" val="2156637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030" y="0"/>
            <a:ext cx="10910066" cy="1325563"/>
          </a:xfrm>
        </p:spPr>
        <p:txBody>
          <a:bodyPr/>
          <a:lstStyle/>
          <a:p>
            <a:r>
              <a:rPr lang="en-US" dirty="0"/>
              <a:t>        </a:t>
            </a:r>
            <a:r>
              <a:rPr lang="en-US" b="1" i="1" u="sng" dirty="0">
                <a:solidFill>
                  <a:srgbClr val="C00000"/>
                </a:solidFill>
              </a:rPr>
              <a:t>Play #7</a:t>
            </a:r>
            <a:r>
              <a:rPr lang="en-US" dirty="0"/>
              <a:t>: Customer-Niche Domination Case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4" y="1468203"/>
            <a:ext cx="6096000" cy="393830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6665" y="1466588"/>
            <a:ext cx="5625335" cy="39399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664" y="1087424"/>
            <a:ext cx="15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Initial Analysis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66665" y="1061884"/>
            <a:ext cx="3167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Year Later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665" y="5441884"/>
            <a:ext cx="12172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Best niche: 3% customers </a:t>
            </a:r>
            <a:r>
              <a:rPr lang="en-US" sz="2400" dirty="0">
                <a:sym typeface="Wingdings" panose="05000000000000000000" pitchFamily="2" charset="2"/>
              </a:rPr>
              <a:t> 50% of PIP; 80% of NBC. Lowest GM%, biggest GP$s/invoice. </a:t>
            </a:r>
          </a:p>
          <a:p>
            <a:r>
              <a:rPr lang="en-US" sz="2400" i="1" dirty="0">
                <a:sym typeface="Wingdings" panose="05000000000000000000" pitchFamily="2" charset="2"/>
              </a:rPr>
              <a:t>2.  </a:t>
            </a:r>
            <a:r>
              <a:rPr lang="en-US" sz="2400" dirty="0">
                <a:sym typeface="Wingdings" panose="05000000000000000000" pitchFamily="2" charset="2"/>
              </a:rPr>
              <a:t>Fixed losing niches partially  </a:t>
            </a:r>
            <a:r>
              <a:rPr lang="en-US" sz="2400" b="1" i="1" dirty="0">
                <a:solidFill>
                  <a:srgbClr val="C00000"/>
                </a:solidFill>
                <a:sym typeface="Wingdings" panose="05000000000000000000" pitchFamily="2" charset="2"/>
              </a:rPr>
              <a:t>Overall NBC up 1MM in 12 months. #1 niche up 60%</a:t>
            </a:r>
          </a:p>
          <a:p>
            <a:r>
              <a:rPr lang="en-US" sz="2400" dirty="0">
                <a:sym typeface="Wingdings" panose="05000000000000000000" pitchFamily="2" charset="2"/>
              </a:rPr>
              <a:t>3.  50% Branch Manager buy-in and execution! ?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7445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2132</Words>
  <Application>Microsoft Office PowerPoint</Application>
  <PresentationFormat>Widescreen</PresentationFormat>
  <Paragraphs>255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11 Webinars For Distributor: Mgt. Teams; Trade; and Buying Groups*</vt:lpstr>
      <vt:lpstr>PowerPoint Presentation</vt:lpstr>
      <vt:lpstr>PowerPoint Presentation</vt:lpstr>
      <vt:lpstr>Introductory Comments</vt:lpstr>
      <vt:lpstr>Play # 6: High, Systematic,  Credit-Expense Customers? </vt:lpstr>
      <vt:lpstr>Top 8 out of 11,260 Active Accounts</vt:lpstr>
      <vt:lpstr>Credit Cost Cases (returns + below cost)</vt:lpstr>
      <vt:lpstr>Credit Stats for One Chain’s Subsidiaries*  </vt:lpstr>
      <vt:lpstr>        Play #7: Customer-Niche Domination Case</vt:lpstr>
      <vt:lpstr>Nichonomics Recipe     (YT Playlist 4: 1- 57*)</vt:lpstr>
      <vt:lpstr>PowerPoint Presentation</vt:lpstr>
      <vt:lpstr>Question, Listening Guidelines</vt:lpstr>
      <vt:lpstr>     To Achieve Service Levels?  </vt:lpstr>
      <vt:lpstr>Service Excellence enables:  Last-Look++, or “Partnering process”   </vt:lpstr>
      <vt:lpstr>#8: Better Quoting on Directs Electrical Case: Directs v Warehouse  </vt:lpstr>
      <vt:lpstr>     Branch Profits with/without Directs </vt:lpstr>
      <vt:lpstr>PowerPoint Presentation</vt:lpstr>
      <vt:lpstr>Taking Core Quotes to Next Level </vt:lpstr>
      <vt:lpstr>Play 8-b+: Quoting Best Practices?</vt:lpstr>
      <vt:lpstr>Summary on Direct Quoting</vt:lpstr>
      <vt:lpstr>Summary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 Webinars For Distributor: Mgt. Teams; Trade; and Buying Groups*</dc:title>
  <dc:creator>Dudley Merrifield</dc:creator>
  <cp:lastModifiedBy>Dudley Merrifield</cp:lastModifiedBy>
  <cp:revision>4</cp:revision>
  <dcterms:created xsi:type="dcterms:W3CDTF">2020-02-25T03:42:22Z</dcterms:created>
  <dcterms:modified xsi:type="dcterms:W3CDTF">2020-02-26T22:01:21Z</dcterms:modified>
</cp:coreProperties>
</file>