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886" r:id="rId3"/>
    <p:sldId id="729" r:id="rId4"/>
    <p:sldId id="811" r:id="rId5"/>
    <p:sldId id="812" r:id="rId6"/>
    <p:sldId id="887" r:id="rId7"/>
    <p:sldId id="813" r:id="rId8"/>
    <p:sldId id="408" r:id="rId9"/>
    <p:sldId id="829" r:id="rId10"/>
    <p:sldId id="832" r:id="rId11"/>
    <p:sldId id="833" r:id="rId12"/>
    <p:sldId id="814" r:id="rId13"/>
    <p:sldId id="826" r:id="rId14"/>
    <p:sldId id="825" r:id="rId15"/>
    <p:sldId id="822" r:id="rId16"/>
    <p:sldId id="821" r:id="rId17"/>
    <p:sldId id="824" r:id="rId18"/>
    <p:sldId id="831" r:id="rId19"/>
    <p:sldId id="81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A13D10-DEA5-4772-86AA-D272EA1159E7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22FEBE-E335-4044-A45E-CFCAA3E7C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38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ruce@merrifield.com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a draft of an evolving slide show that can be modified to any client’s needs. To be in touch: connect or follow me on LinkedIn under “D. Bruce Merrifield, Jr.” Or, email me directly: </a:t>
            </a:r>
            <a:r>
              <a:rPr lang="en-US" dirty="0">
                <a:hlinkClick r:id="rId3"/>
              </a:rPr>
              <a:t>bruce@merrifield.com</a:t>
            </a:r>
            <a:r>
              <a:rPr lang="en-US" dirty="0"/>
              <a:t>         Gartner forecasts a huge drop in the number of B2B channel sales reps. The reps who will survive will be doing more: </a:t>
            </a:r>
          </a:p>
          <a:p>
            <a:pPr marL="228600" indent="-228600">
              <a:buAutoNum type="arabicPeriod"/>
            </a:pPr>
            <a:r>
              <a:rPr lang="en-US" dirty="0"/>
              <a:t>E-selling, than regular account visit calls. Millennial, digital, B2B buyers are into greater “rep avoidance” and desire 24/7/365 e-selling support (and on site calls) only as needed. </a:t>
            </a:r>
          </a:p>
          <a:p>
            <a:pPr marL="228600" indent="-228600">
              <a:buAutoNum type="arabicPeriod"/>
            </a:pPr>
            <a:r>
              <a:rPr lang="en-US" dirty="0"/>
              <a:t>E-Reps will have to answer more informed questions from e-learning customers who may often know more about buying issues than the generalist rep. </a:t>
            </a:r>
          </a:p>
          <a:p>
            <a:pPr marL="228600" indent="-228600">
              <a:buAutoNum type="arabicPeriod"/>
            </a:pPr>
            <a:r>
              <a:rPr lang="en-US" dirty="0"/>
              <a:t>Many e-learning customers may, however, find overwhelming quality and quantity of on-line information. Then, best E-sellers will be able to help them “make sense” of what’s best for the customer’s context.  </a:t>
            </a:r>
          </a:p>
          <a:p>
            <a:pPr marL="228600" indent="-228600">
              <a:buAutoNum type="arabicPeriod"/>
            </a:pPr>
            <a:r>
              <a:rPr lang="en-US" dirty="0"/>
              <a:t>The standard, service-bundle that includes the cost of inside sales and the commissions to the field rep will be stressed by lower, on-line prices for most shoppable SKUs. </a:t>
            </a:r>
          </a:p>
          <a:p>
            <a:pPr marL="228600" indent="-228600">
              <a:buAutoNum type="arabicPeriod"/>
            </a:pPr>
            <a:r>
              <a:rPr lang="en-US" dirty="0"/>
              <a:t>Multiple selling models will be needed to transition to some new post, Cloud Ecommerce Channel selling models. One bundled model will not be customer centric.  </a:t>
            </a:r>
          </a:p>
          <a:p>
            <a:pPr marL="228600" indent="-228600">
              <a:buAutoNum type="arabicPeriod"/>
            </a:pPr>
            <a:r>
              <a:rPr lang="en-US" dirty="0"/>
              <a:t>Selling paradigm changes have occurred within distribution channels before. Those case examples can instruct. And, customer/SKU net-profit analytics will enable best transitions.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EDEB1B-C847-44B0-A3C5-98F20E53A26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733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717A9-2DFF-4FCF-9334-D8BD299DBE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D39DDE-288B-4755-AB32-5DB3630D98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947DC-11E7-4778-B5F1-13D8B5441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43969-FF48-4EF4-9B39-CDD09446F9D4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3F3F9E-8C28-4A80-993E-7B30FC52F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324F55-E8A1-4A0F-809F-73F21A2D6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6F579-7221-48B8-8C75-B03190B96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760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E98FC-0995-4480-BA37-F0ECD28B0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BF912E-E02F-4173-BD96-2C3F38657C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BBDCA9-F2A3-43D1-BD6D-78C94182D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43969-FF48-4EF4-9B39-CDD09446F9D4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BABB13-86A1-415B-9F60-E8E1668FC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AC1E6E-6782-43C4-A7D0-C27491537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6F579-7221-48B8-8C75-B03190B96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377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064A98-7FB4-41F1-ABA5-F04644A321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CB1205-3554-4121-9C6F-8540169C05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2927C8-5263-47E1-AA5E-910BA57EB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43969-FF48-4EF4-9B39-CDD09446F9D4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519C3E-3FB5-4269-8619-E90227990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004E30-4C69-4848-8A7A-880A7371B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6F579-7221-48B8-8C75-B03190B96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238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F3CBB-41CE-4A63-81DE-B3D0BAEE8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41580A-AE0C-426C-AA10-B5B49F089D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27E487-9A43-4AE7-9052-9F79E6566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43969-FF48-4EF4-9B39-CDD09446F9D4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A80809-6102-4E9A-9D5B-D5ED57F68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4D4B01-C468-4583-8393-A1E1E7DF0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6F579-7221-48B8-8C75-B03190B96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645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91BB6-49B4-4F35-A8D2-4173245EA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7E41C0-F943-40DE-BDC6-3AAF0048F3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EF5301-199B-4867-9013-8532EB6E7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43969-FF48-4EF4-9B39-CDD09446F9D4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9D185E-3EFF-490B-A27A-9E5E38300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B07C5E-BF12-4AE9-9CB5-DA043EA18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6F579-7221-48B8-8C75-B03190B96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616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0FD23-5DDB-4EFC-BFA3-4AF6F38E9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021531-B18E-48CA-B80B-4F2E948476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414CF7-7222-4055-B7C5-8C8D8354F0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168921-5EB5-49E2-8384-A13E2F1CB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43969-FF48-4EF4-9B39-CDD09446F9D4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DCA568-2891-47D6-A6AB-7C8DEBB2E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F748DC-0F4D-4F8F-8A95-E9A172E2E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6F579-7221-48B8-8C75-B03190B96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150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E70A3-060B-4C8A-A9E1-3186529E6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DC0A7E-C13E-4917-B927-11F8A5220C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E52710-5706-4A45-9E31-FE5B5331AB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A66C71-4F4E-41FD-A9CE-246C65181A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B874D7-3291-4B33-852D-689F4C02FA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3C50CC-CA2D-4ACE-8CD7-1A737CA9D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43969-FF48-4EF4-9B39-CDD09446F9D4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228C7C-768E-4F8D-96D4-53ED2597B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C986D5-E822-41C8-B550-D382A5DB0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6F579-7221-48B8-8C75-B03190B96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502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7A0C8-9E8D-42DC-AE4D-D37988442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C7A78E-7B72-46F3-9109-00B3295B7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43969-FF48-4EF4-9B39-CDD09446F9D4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52AD43-8E10-43C0-B547-4ACF82978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B1F535-2431-4BF8-B260-949C1D152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6F579-7221-48B8-8C75-B03190B96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06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CD3DA5-DDDD-439E-B4B2-729C9F78A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43969-FF48-4EF4-9B39-CDD09446F9D4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6D6889-BAED-4713-B0DF-E2583D2A8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8D2271-B7C8-4418-A8B5-68206442E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6F579-7221-48B8-8C75-B03190B96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949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EE7F9-69A9-428A-8A60-814E44004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EC776-DC8A-4AE6-BD00-7F691D18AF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016558-8128-45D3-A0D5-BFF1924EDD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D87BF8-EDB9-47BD-A2CF-CC2D2221C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43969-FF48-4EF4-9B39-CDD09446F9D4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F035AB-1461-403A-8820-9978ADB3C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EC0925-C1CF-4E9F-9E58-416E9423B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6F579-7221-48B8-8C75-B03190B96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123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AAACE-AB58-4FE6-8D56-14DC74E6B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DB50CC-1B57-4D9F-BC4B-57DF681CFB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DF64A4-0C17-451E-A165-565CC252BA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6797BA-B1F0-4B2F-AFA9-635D5CEDF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43969-FF48-4EF4-9B39-CDD09446F9D4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1C3F94-3816-4A69-B7CD-2D322D843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19F8BF-5F9E-432C-A0FA-26F86193C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6F579-7221-48B8-8C75-B03190B96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836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CBED67-BF4F-43A2-87B7-F12B59DDD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065AB3-907C-45C0-BBD1-C7343B743A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0156B6-7DDC-4FCF-8992-DCF00F3DB8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43969-FF48-4EF4-9B39-CDD09446F9D4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2A45E4-0942-4A32-9915-0B3AB47CC4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126CE0-E520-4B57-884A-119A248278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6F579-7221-48B8-8C75-B03190B96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926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bruce@merrifield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errifieldact2.com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E274C-3A56-49D6-B58C-079989A0B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 Webinars For Distributor: Mgt. Teams; Trade; and Buying Groups</a:t>
            </a:r>
            <a:r>
              <a:rPr lang="en-US" b="1" dirty="0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04E4F0-4F88-4667-BBA4-C42EDD750A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 algn="l">
              <a:buAutoNum type="arabicParenR"/>
            </a:pPr>
            <a:r>
              <a:rPr lang="en-US" sz="2000" dirty="0"/>
              <a:t>Embracing New Paradigm Thinking (2 -20; 18 slides )</a:t>
            </a:r>
          </a:p>
          <a:p>
            <a:pPr marL="457200" indent="-457200" algn="l">
              <a:buAutoNum type="arabicParenR"/>
            </a:pPr>
            <a:r>
              <a:rPr lang="en-US" sz="2000" dirty="0"/>
              <a:t>Amazon Business Effects (22 – 39; 17 slides )</a:t>
            </a:r>
          </a:p>
          <a:p>
            <a:pPr marL="457200" indent="-457200" algn="l">
              <a:buAutoNum type="arabicParenR"/>
            </a:pPr>
            <a:r>
              <a:rPr lang="en-US" sz="2000" dirty="0"/>
              <a:t>Net-Profit Analytics Basics (41– 59; 18 slides) </a:t>
            </a:r>
          </a:p>
          <a:p>
            <a:pPr marL="457200" indent="-457200" algn="l">
              <a:buAutoNum type="arabicParenR"/>
            </a:pPr>
            <a:r>
              <a:rPr lang="en-US" sz="2000" dirty="0"/>
              <a:t>Net-Profit-Analytics Plays – I  (61 – 82; 21 slides) </a:t>
            </a:r>
          </a:p>
          <a:p>
            <a:pPr marL="457200" indent="-457200" algn="l">
              <a:buAutoNum type="arabicParenR"/>
            </a:pPr>
            <a:r>
              <a:rPr lang="en-US" sz="2000" dirty="0"/>
              <a:t>Net-Profit Analytics Plays - II (84 – 103; 19 slides) </a:t>
            </a:r>
          </a:p>
          <a:p>
            <a:pPr marL="457200" indent="-457200" algn="l">
              <a:buAutoNum type="arabicParenR"/>
            </a:pPr>
            <a:r>
              <a:rPr lang="en-US" sz="2000" b="1" i="1" dirty="0">
                <a:solidFill>
                  <a:srgbClr val="7030A0"/>
                </a:solidFill>
              </a:rPr>
              <a:t>Net-Profit Analytics Plays – III  (105 -120; 15 slides)</a:t>
            </a:r>
          </a:p>
          <a:p>
            <a:pPr marL="457200" indent="-457200" algn="l">
              <a:buAutoNum type="arabicParenR"/>
            </a:pPr>
            <a:r>
              <a:rPr lang="en-US" sz="2000" dirty="0"/>
              <a:t>Net-Profit Analytics Plays – IV  (122 – 137; 15 slides)</a:t>
            </a:r>
          </a:p>
          <a:p>
            <a:pPr marL="457200" indent="-457200">
              <a:buFont typeface="Arial" panose="020B0604020202020204" pitchFamily="34" charset="0"/>
              <a:buAutoNum type="arabicParenR"/>
            </a:pPr>
            <a:r>
              <a:rPr lang="en-US" sz="2000" dirty="0"/>
              <a:t>Migrating to New Selling Models for 2023 (139 -155; 16 slides)</a:t>
            </a:r>
          </a:p>
          <a:p>
            <a:pPr marL="457200" indent="-457200">
              <a:buFont typeface="Arial" panose="020B0604020202020204" pitchFamily="34" charset="0"/>
              <a:buAutoNum type="arabicParenR"/>
            </a:pPr>
            <a:r>
              <a:rPr lang="en-US" sz="2000" dirty="0"/>
              <a:t>Adapting Past, Selling-Model Shifts ( 157 – 178; 21 slides) </a:t>
            </a:r>
          </a:p>
          <a:p>
            <a:pPr marL="457200" indent="-457200" algn="l">
              <a:buAutoNum type="arabicParenR"/>
            </a:pPr>
            <a:r>
              <a:rPr lang="en-US" sz="2000" dirty="0"/>
              <a:t>Cracking Target, Whale Accounts (180 – 197; 17 slides) </a:t>
            </a:r>
          </a:p>
          <a:p>
            <a:pPr marL="457200" indent="-457200" algn="l">
              <a:buAutoNum type="arabicParenR"/>
            </a:pPr>
            <a:r>
              <a:rPr lang="en-US" sz="2000" dirty="0"/>
              <a:t>Managing Change; Getting to a Data-Driven Culture (199 – 220; 21 slides)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BB072C-354E-4724-BCD4-0C95849D397D}"/>
              </a:ext>
            </a:extLst>
          </p:cNvPr>
          <p:cNvSpPr txBox="1"/>
          <p:nvPr/>
        </p:nvSpPr>
        <p:spPr>
          <a:xfrm>
            <a:off x="7892905" y="2967335"/>
            <a:ext cx="3312040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* All parties are welcome</a:t>
            </a:r>
          </a:p>
          <a:p>
            <a:r>
              <a:rPr lang="en-US" b="1" dirty="0"/>
              <a:t> to cherry-pick the slides </a:t>
            </a:r>
          </a:p>
          <a:p>
            <a:r>
              <a:rPr lang="en-US" b="1" dirty="0"/>
              <a:t>to create a customized webinar </a:t>
            </a:r>
          </a:p>
        </p:txBody>
      </p:sp>
    </p:spTree>
    <p:extLst>
      <p:ext uri="{BB962C8B-B14F-4D97-AF65-F5344CB8AC3E}">
        <p14:creationId xmlns:p14="http://schemas.microsoft.com/office/powerpoint/2010/main" val="3546968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690F5BF-6114-47C4-8076-C5E478A623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890" y="1789235"/>
            <a:ext cx="3781868" cy="491402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52CA5E0-28D6-455E-9B97-48B0AB38DD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2808" y="1789235"/>
            <a:ext cx="4325743" cy="467942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88CC516-FE91-4D23-B4D0-EF1BC87F5EB7}"/>
              </a:ext>
            </a:extLst>
          </p:cNvPr>
          <p:cNvSpPr txBox="1"/>
          <p:nvPr/>
        </p:nvSpPr>
        <p:spPr>
          <a:xfrm>
            <a:off x="60493" y="88478"/>
            <a:ext cx="1181799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dirty="0"/>
              <a:t>NBC Delta Ranking for 3042 Accounts. </a:t>
            </a:r>
          </a:p>
          <a:p>
            <a:r>
              <a:rPr lang="en-US" sz="3800" dirty="0"/>
              <a:t>Fixed FTEEs are dynamically redeploying!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69DCB3D-BE59-445B-8AEE-9108AE139FB8}"/>
              </a:ext>
            </a:extLst>
          </p:cNvPr>
          <p:cNvSpPr txBox="1"/>
          <p:nvPr/>
        </p:nvSpPr>
        <p:spPr>
          <a:xfrm>
            <a:off x="1412565" y="1235237"/>
            <a:ext cx="139270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/>
              <a:t>Top 10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0FA2C76-02A6-4021-9140-94531312358F}"/>
              </a:ext>
            </a:extLst>
          </p:cNvPr>
          <p:cNvSpPr txBox="1"/>
          <p:nvPr/>
        </p:nvSpPr>
        <p:spPr>
          <a:xfrm>
            <a:off x="5515664" y="1235237"/>
            <a:ext cx="174439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/>
              <a:t>Bottom 9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6CDB076-789D-49FE-A562-609D7D85E998}"/>
              </a:ext>
            </a:extLst>
          </p:cNvPr>
          <p:cNvSpPr txBox="1"/>
          <p:nvPr/>
        </p:nvSpPr>
        <p:spPr>
          <a:xfrm>
            <a:off x="8520361" y="1789235"/>
            <a:ext cx="354974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Sell All; Get GDP growth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But, hidden volatility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Lost activity </a:t>
            </a:r>
            <a:r>
              <a:rPr lang="en-US" sz="2400" dirty="0">
                <a:sym typeface="Wingdings" panose="05000000000000000000" pitchFamily="2" charset="2"/>
              </a:rPr>
              <a:t> </a:t>
            </a:r>
            <a:r>
              <a:rPr lang="en-US" sz="2400" dirty="0"/>
              <a:t>Won. Weed/feed on-going!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5-why Big Ups, Downs</a:t>
            </a:r>
          </a:p>
          <a:p>
            <a:pPr marL="914400" lvl="1" indent="-457200">
              <a:buAutoNum type="arabicPeriod"/>
            </a:pPr>
            <a:r>
              <a:rPr lang="en-US" sz="2400" dirty="0"/>
              <a:t>Next year lessons?</a:t>
            </a:r>
          </a:p>
          <a:p>
            <a:pPr marL="914400" lvl="1" indent="-457200">
              <a:buAutoNum type="arabicPeriod"/>
            </a:pPr>
            <a:r>
              <a:rPr lang="en-US" sz="2400" dirty="0"/>
              <a:t>5-5-5 Inputs</a:t>
            </a:r>
          </a:p>
          <a:p>
            <a:pPr marL="914400" lvl="1" indent="-457200">
              <a:buAutoNum type="arabicPeriod"/>
            </a:pPr>
            <a:r>
              <a:rPr lang="en-US" sz="2400" dirty="0"/>
              <a:t>Make your luck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i="1" dirty="0">
                <a:solidFill>
                  <a:srgbClr val="C00000"/>
                </a:solidFill>
              </a:rPr>
              <a:t>Target Gazelles?</a:t>
            </a:r>
          </a:p>
          <a:p>
            <a:r>
              <a:rPr lang="en-US" sz="2400" b="1" i="1" dirty="0">
                <a:solidFill>
                  <a:srgbClr val="C00000"/>
                </a:solidFill>
              </a:rPr>
              <a:t>       </a:t>
            </a:r>
            <a:r>
              <a:rPr lang="en-US" sz="2400" dirty="0"/>
              <a:t>(next slide) 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021588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8189EA4-F4BD-43D1-B8D0-D7AC94A528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254" y="959794"/>
            <a:ext cx="3505622" cy="566292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864FFE9-1ADB-4E93-B7A2-CD291365C703}"/>
              </a:ext>
            </a:extLst>
          </p:cNvPr>
          <p:cNvSpPr txBox="1"/>
          <p:nvPr/>
        </p:nvSpPr>
        <p:spPr>
          <a:xfrm>
            <a:off x="869178" y="157066"/>
            <a:ext cx="101355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/>
              <a:t>Looking For New Potential </a:t>
            </a:r>
            <a:r>
              <a:rPr lang="en-US" sz="3000" b="1" i="1" dirty="0">
                <a:solidFill>
                  <a:srgbClr val="C00000"/>
                </a:solidFill>
              </a:rPr>
              <a:t>Gazelles</a:t>
            </a:r>
            <a:r>
              <a:rPr lang="en-US" sz="3000" b="1" dirty="0"/>
              <a:t> (3% perpetual innovators)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02FB42-9439-434F-A1BC-CED0AB946E85}"/>
              </a:ext>
            </a:extLst>
          </p:cNvPr>
          <p:cNvSpPr txBox="1"/>
          <p:nvPr/>
        </p:nvSpPr>
        <p:spPr>
          <a:xfrm>
            <a:off x="3882229" y="1906092"/>
            <a:ext cx="8047501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u="sng" dirty="0"/>
              <a:t>THEORY, EXPERIMENT:</a:t>
            </a:r>
          </a:p>
          <a:p>
            <a:pPr marL="342900" indent="-342900">
              <a:buAutoNum type="arabicPeriod"/>
            </a:pPr>
            <a:r>
              <a:rPr lang="en-US" sz="2600" dirty="0"/>
              <a:t>Look at top of Y-0-Y Delta NBC Report</a:t>
            </a:r>
          </a:p>
          <a:p>
            <a:pPr marL="342900" indent="-342900">
              <a:buAutoNum type="arabicPeriod"/>
            </a:pPr>
            <a:r>
              <a:rPr lang="en-US" sz="2600" dirty="0"/>
              <a:t>Customers from 0-1K to Big Jump </a:t>
            </a:r>
          </a:p>
          <a:p>
            <a:pPr marL="342900" indent="-342900">
              <a:buAutoNum type="arabicPeriod"/>
            </a:pPr>
            <a:r>
              <a:rPr lang="en-US" sz="2600" dirty="0"/>
              <a:t>Who are they? Why did they grow so fast?</a:t>
            </a:r>
          </a:p>
          <a:p>
            <a:pPr marL="342900" indent="-342900">
              <a:buAutoNum type="arabicPeriod"/>
            </a:pPr>
            <a:r>
              <a:rPr lang="en-US" sz="2600" dirty="0"/>
              <a:t>Apply the </a:t>
            </a:r>
            <a:r>
              <a:rPr lang="en-US" sz="2600" i="1" dirty="0">
                <a:solidFill>
                  <a:srgbClr val="C00000"/>
                </a:solidFill>
              </a:rPr>
              <a:t>Kinetic Chain* Scorecard</a:t>
            </a:r>
            <a:r>
              <a:rPr lang="en-US" sz="2600" dirty="0"/>
              <a:t>: Gazelle Prospect?</a:t>
            </a:r>
          </a:p>
          <a:p>
            <a:pPr marL="342900" indent="-342900">
              <a:buAutoNum type="arabicPeriod"/>
            </a:pPr>
            <a:r>
              <a:rPr lang="en-US" sz="2600" dirty="0"/>
              <a:t>If so, how do we partner them now? </a:t>
            </a:r>
            <a:r>
              <a:rPr lang="en-US" sz="2000" i="1" dirty="0"/>
              <a:t>(Webinar #10) </a:t>
            </a:r>
          </a:p>
          <a:p>
            <a:pPr marL="342900" indent="-342900">
              <a:buAutoNum type="arabicPeriod"/>
            </a:pPr>
            <a:r>
              <a:rPr lang="en-US" sz="2600" dirty="0"/>
              <a:t>Adjust creative inputs to NPV, NBC** potential.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4BDEA7F-4B5E-41B0-B3AE-AB6EF2586645}"/>
              </a:ext>
            </a:extLst>
          </p:cNvPr>
          <p:cNvSpPr txBox="1"/>
          <p:nvPr/>
        </p:nvSpPr>
        <p:spPr>
          <a:xfrm>
            <a:off x="4238419" y="5671054"/>
            <a:ext cx="7335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Google: Merrifield + any of my terms (kinetic chain). Videos, etc. appear.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** NPV, NBC = Net Present Value, Net Before Compensation </a:t>
            </a:r>
          </a:p>
        </p:txBody>
      </p:sp>
    </p:spTree>
    <p:extLst>
      <p:ext uri="{BB962C8B-B14F-4D97-AF65-F5344CB8AC3E}">
        <p14:creationId xmlns:p14="http://schemas.microsoft.com/office/powerpoint/2010/main" val="22584609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55B11C2-6D68-4237-B5F2-294FABC52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2802" y="-288426"/>
            <a:ext cx="10515600" cy="1325563"/>
          </a:xfrm>
        </p:spPr>
        <p:txBody>
          <a:bodyPr/>
          <a:lstStyle/>
          <a:p>
            <a:r>
              <a:rPr lang="en-US" dirty="0"/>
              <a:t>Electrical Branch Counter: Best and Worst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B776A7A-D98B-45B7-B9CB-FB292CA5A1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6216" y="1002413"/>
            <a:ext cx="12238216" cy="123547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6E8A222-CC62-4C5E-AF51-FE1C69A368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37890"/>
            <a:ext cx="12192000" cy="215972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DD1F296-352C-4C6A-87E8-CE5F359A16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715761"/>
            <a:ext cx="12192000" cy="143435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4514C69-FD3A-40D2-80FD-ECA34F0E52AC}"/>
              </a:ext>
            </a:extLst>
          </p:cNvPr>
          <p:cNvSpPr txBox="1"/>
          <p:nvPr/>
        </p:nvSpPr>
        <p:spPr>
          <a:xfrm>
            <a:off x="0" y="6150114"/>
            <a:ext cx="12192000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000" dirty="0" err="1"/>
              <a:t>Equat’n</a:t>
            </a:r>
            <a:r>
              <a:rPr lang="en-US" sz="2000" dirty="0"/>
              <a:t>: </a:t>
            </a:r>
            <a:r>
              <a:rPr lang="en-US" sz="2000" b="1" i="1" u="sng" dirty="0"/>
              <a:t>(1)</a:t>
            </a:r>
            <a:r>
              <a:rPr lang="en-US" sz="2000" dirty="0"/>
              <a:t> GP$s/Inv </a:t>
            </a:r>
            <a:r>
              <a:rPr lang="en-US" sz="2000" i="1" dirty="0"/>
              <a:t>(less) </a:t>
            </a:r>
            <a:r>
              <a:rPr lang="en-US" sz="2000" b="1" i="1" u="sng" dirty="0"/>
              <a:t>(2)</a:t>
            </a:r>
            <a:r>
              <a:rPr lang="en-US" sz="2000" i="1" dirty="0"/>
              <a:t> </a:t>
            </a:r>
            <a:r>
              <a:rPr lang="en-US" sz="2000" dirty="0"/>
              <a:t>EXP$s/Inv = Avg. </a:t>
            </a:r>
            <a:r>
              <a:rPr lang="en-US" sz="2000" dirty="0" err="1"/>
              <a:t>Profit$s</a:t>
            </a:r>
            <a:r>
              <a:rPr lang="en-US" sz="2000" dirty="0"/>
              <a:t> (loss). (times) </a:t>
            </a:r>
            <a:r>
              <a:rPr lang="en-US" sz="2000" b="1" i="1" u="sng" dirty="0"/>
              <a:t>(3)</a:t>
            </a:r>
            <a:r>
              <a:rPr lang="en-US" sz="2000" b="1" i="1" dirty="0"/>
              <a:t> </a:t>
            </a:r>
            <a:r>
              <a:rPr lang="en-US" sz="2000" dirty="0"/>
              <a:t>Total invoices = Overall </a:t>
            </a:r>
            <a:r>
              <a:rPr lang="en-US" sz="2000" u="sng" dirty="0"/>
              <a:t>(4)</a:t>
            </a:r>
            <a:r>
              <a:rPr lang="en-US" sz="2000" dirty="0"/>
              <a:t> Profit/Loss</a:t>
            </a:r>
          </a:p>
          <a:p>
            <a:r>
              <a:rPr lang="en-US" sz="2000" dirty="0"/>
              <a:t>      </a:t>
            </a:r>
            <a:r>
              <a:rPr lang="en-US" sz="2000" b="1" i="1" u="sng" dirty="0">
                <a:solidFill>
                  <a:srgbClr val="C00000"/>
                </a:solidFill>
              </a:rPr>
              <a:t>5-why analysis </a:t>
            </a:r>
            <a:r>
              <a:rPr lang="en-US" sz="2000" dirty="0"/>
              <a:t>for extremes. Push </a:t>
            </a:r>
            <a:r>
              <a:rPr lang="en-US" sz="2000" b="1" i="1" u="sng" dirty="0">
                <a:solidFill>
                  <a:srgbClr val="C00000"/>
                </a:solidFill>
              </a:rPr>
              <a:t>Wheel of Learning/Innovation </a:t>
            </a:r>
            <a:r>
              <a:rPr lang="en-US" sz="2000" dirty="0"/>
              <a:t>for solutions.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33BA5DC-A9FF-49B2-AE30-AD10AFA5E9C5}"/>
              </a:ext>
            </a:extLst>
          </p:cNvPr>
          <p:cNvSpPr txBox="1"/>
          <p:nvPr/>
        </p:nvSpPr>
        <p:spPr>
          <a:xfrm>
            <a:off x="0" y="4346429"/>
            <a:ext cx="12192000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  In between: </a:t>
            </a:r>
            <a:r>
              <a:rPr lang="en-US" b="1" u="sng" dirty="0"/>
              <a:t>Sea of Minnows.</a:t>
            </a:r>
            <a:r>
              <a:rPr lang="en-US" dirty="0"/>
              <a:t> Requiring: either a </a:t>
            </a:r>
            <a:r>
              <a:rPr lang="en-US" b="1" i="1" u="sng" dirty="0">
                <a:solidFill>
                  <a:srgbClr val="C00000"/>
                </a:solidFill>
              </a:rPr>
              <a:t>Whole-tail store model </a:t>
            </a:r>
            <a:r>
              <a:rPr lang="en-US" dirty="0"/>
              <a:t>(Fastenal, Grainger); or, New Web-Selling terms.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CB56142-3509-4667-A098-3406D52FD206}"/>
              </a:ext>
            </a:extLst>
          </p:cNvPr>
          <p:cNvSpPr txBox="1"/>
          <p:nvPr/>
        </p:nvSpPr>
        <p:spPr>
          <a:xfrm>
            <a:off x="3095168" y="1094238"/>
            <a:ext cx="30168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D1FFD9E-0BAB-430D-B39D-AAF2484C6789}"/>
              </a:ext>
            </a:extLst>
          </p:cNvPr>
          <p:cNvSpPr txBox="1"/>
          <p:nvPr/>
        </p:nvSpPr>
        <p:spPr>
          <a:xfrm flipH="1">
            <a:off x="6839923" y="1066154"/>
            <a:ext cx="30168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D51156-DFB9-434F-8FC3-1D22C5343997}"/>
              </a:ext>
            </a:extLst>
          </p:cNvPr>
          <p:cNvSpPr txBox="1"/>
          <p:nvPr/>
        </p:nvSpPr>
        <p:spPr>
          <a:xfrm>
            <a:off x="11733942" y="1046420"/>
            <a:ext cx="30168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5814069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72FC86E-5574-4E9C-B747-45E5BD867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Terms: Wholetail? Wheel?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E7B9FA-D5ED-452F-B28C-F3C9654A4AB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#1: Wholetail Store v Warehouse </a:t>
            </a:r>
          </a:p>
          <a:p>
            <a:r>
              <a:rPr lang="en-US" dirty="0"/>
              <a:t>Fastenal location, layout</a:t>
            </a:r>
          </a:p>
          <a:p>
            <a:r>
              <a:rPr lang="en-US" dirty="0"/>
              <a:t>Packaging, self-pick</a:t>
            </a:r>
          </a:p>
          <a:p>
            <a:r>
              <a:rPr lang="en-US" dirty="0"/>
              <a:t>Cash, credit card v trade credit </a:t>
            </a:r>
          </a:p>
          <a:p>
            <a:r>
              <a:rPr lang="en-US" dirty="0"/>
              <a:t>Margins 50-70%</a:t>
            </a:r>
          </a:p>
          <a:p>
            <a:r>
              <a:rPr lang="en-US" dirty="0"/>
              <a:t>Home Depot benchmarking</a:t>
            </a:r>
          </a:p>
          <a:p>
            <a:pPr lvl="1"/>
            <a:r>
              <a:rPr lang="en-US" dirty="0"/>
              <a:t>Self-scan</a:t>
            </a:r>
          </a:p>
          <a:p>
            <a:pPr lvl="1"/>
            <a:r>
              <a:rPr lang="en-US" dirty="0"/>
              <a:t>Elapsed time 5 minutes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Drive-up and Go coming soon </a:t>
            </a:r>
          </a:p>
        </p:txBody>
      </p:sp>
      <p:pic>
        <p:nvPicPr>
          <p:cNvPr id="7" name="Content Placeholder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CE6C5963-0886-4BB9-8C4C-1C97637748A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1899" y="1944548"/>
            <a:ext cx="5496645" cy="4232416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3CC8DAD-DDA2-4226-B8DF-076D9C8F52E9}"/>
              </a:ext>
            </a:extLst>
          </p:cNvPr>
          <p:cNvSpPr txBox="1"/>
          <p:nvPr/>
        </p:nvSpPr>
        <p:spPr>
          <a:xfrm>
            <a:off x="6091900" y="1944548"/>
            <a:ext cx="64914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/>
              <a:t>#2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E91FD73-CD25-42C5-AAD9-177F3D8768E1}"/>
              </a:ext>
            </a:extLst>
          </p:cNvPr>
          <p:cNvSpPr txBox="1"/>
          <p:nvPr/>
        </p:nvSpPr>
        <p:spPr>
          <a:xfrm>
            <a:off x="838200" y="6362857"/>
            <a:ext cx="9601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YT 5: 41-53; specifically: https://www.youtube.com/watch?v=HY5kFGA9m_0</a:t>
            </a:r>
          </a:p>
        </p:txBody>
      </p:sp>
    </p:spTree>
    <p:extLst>
      <p:ext uri="{BB962C8B-B14F-4D97-AF65-F5344CB8AC3E}">
        <p14:creationId xmlns:p14="http://schemas.microsoft.com/office/powerpoint/2010/main" val="24915821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D399CBA-663E-4409-B91F-535C24A4B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/>
              <a:t>Play 10-a</a:t>
            </a:r>
            <a:r>
              <a:rPr lang="en-US" dirty="0"/>
              <a:t>: Big, Losing, Counter Customer Case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6D3FE2-9C85-42E0-AA79-8B72567121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Contextual Facts:</a:t>
            </a:r>
          </a:p>
          <a:p>
            <a:pPr lvl="1"/>
            <a:r>
              <a:rPr lang="en-US" dirty="0"/>
              <a:t>Customer based nearby. Work off distributor’s inventory. </a:t>
            </a:r>
            <a:r>
              <a:rPr lang="en-US" i="1" u="sng" dirty="0"/>
              <a:t>No “shrinkage”</a:t>
            </a:r>
          </a:p>
          <a:p>
            <a:pPr lvl="1"/>
            <a:r>
              <a:rPr lang="en-US" dirty="0"/>
              <a:t>Evolves to: 10 vans each doing 1-3 counter stops per day</a:t>
            </a:r>
          </a:p>
          <a:p>
            <a:pPr lvl="1"/>
            <a:r>
              <a:rPr lang="en-US" dirty="0"/>
              <a:t>But, Rep gets commission on GM$s. </a:t>
            </a:r>
            <a:r>
              <a:rPr lang="en-US" i="1" dirty="0"/>
              <a:t>“Don’t mess with my income.”</a:t>
            </a:r>
            <a:endParaRPr lang="en-US" dirty="0"/>
          </a:p>
          <a:p>
            <a:r>
              <a:rPr lang="en-US" dirty="0"/>
              <a:t>Customer’s Unseen losses? </a:t>
            </a:r>
          </a:p>
          <a:p>
            <a:pPr lvl="1"/>
            <a:r>
              <a:rPr lang="en-US" dirty="0"/>
              <a:t>Shopping time not billed </a:t>
            </a:r>
            <a:r>
              <a:rPr lang="en-US" b="1" i="1" dirty="0">
                <a:solidFill>
                  <a:srgbClr val="C00000"/>
                </a:solidFill>
              </a:rPr>
              <a:t>UPTIME. New Ratio! </a:t>
            </a:r>
            <a:endParaRPr lang="en-US" dirty="0"/>
          </a:p>
          <a:p>
            <a:pPr marL="914400" lvl="2" indent="0">
              <a:buNone/>
            </a:pPr>
            <a:r>
              <a:rPr lang="en-US" i="1" dirty="0">
                <a:solidFill>
                  <a:srgbClr val="C00000"/>
                </a:solidFill>
              </a:rPr>
              <a:t>*Total hours billed/total payroll hours</a:t>
            </a:r>
            <a:r>
              <a:rPr lang="en-US" dirty="0"/>
              <a:t>. 50% to 70% makes huge impact! </a:t>
            </a:r>
          </a:p>
          <a:p>
            <a:pPr lvl="1"/>
            <a:r>
              <a:rPr lang="en-US" dirty="0"/>
              <a:t>Paper processing costs for 20 invoices per day</a:t>
            </a:r>
          </a:p>
          <a:p>
            <a:pPr lvl="1"/>
            <a:r>
              <a:rPr lang="en-US" dirty="0"/>
              <a:t>Individuals forget needed SKUs: go-back orders. Weaker service. Retention!</a:t>
            </a:r>
          </a:p>
          <a:p>
            <a:pPr lvl="1"/>
            <a:r>
              <a:rPr lang="en-US" dirty="0"/>
              <a:t>Distributor, Customer, Customers’ customer all-win solution?  </a:t>
            </a:r>
          </a:p>
        </p:txBody>
      </p:sp>
    </p:spTree>
    <p:extLst>
      <p:ext uri="{BB962C8B-B14F-4D97-AF65-F5344CB8AC3E}">
        <p14:creationId xmlns:p14="http://schemas.microsoft.com/office/powerpoint/2010/main" val="18100126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BF5B3-84E2-463B-9810-6B7EB6AD2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Contractor, Uptime Inventory-System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643F81-3BB3-4B4F-993B-1E49F22728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i="1" u="sng" dirty="0"/>
              <a:t>Use your activity data to create customer checklists for: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to take into a job site diagnosis 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/>
              <a:t>Fix on the spot? Less trips back to van. 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/>
              <a:t>On to next job punctually. Bill more labor. Make bigger bonus.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Just-in-case, van goods/tools (same uptime benefits)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HQ inventory system to feed jobs. Ideal physical system?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b="1" i="1" dirty="0">
                <a:solidFill>
                  <a:srgbClr val="C00000"/>
                </a:solidFill>
              </a:rPr>
              <a:t>Price incentives </a:t>
            </a:r>
            <a:r>
              <a:rPr lang="en-US" dirty="0"/>
              <a:t>for: Electronic Order Entry; Order Size (as by-product) 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/>
              <a:t>Provide monthly rebate report. Buyer incentive? 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i="1" dirty="0">
                <a:solidFill>
                  <a:srgbClr val="7030A0"/>
                </a:solidFill>
              </a:rPr>
              <a:t>Drug distributors do these “branded” services. Other channels?  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Overall innovation metrics: </a:t>
            </a:r>
            <a:r>
              <a:rPr lang="en-US" b="1" i="1" dirty="0">
                <a:solidFill>
                  <a:srgbClr val="C00000"/>
                </a:solidFill>
              </a:rPr>
              <a:t>Uptime ratio; Perfect job %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i="1" dirty="0">
                <a:solidFill>
                  <a:srgbClr val="C00000"/>
                </a:solidFill>
              </a:rPr>
              <a:t>Inventory costs &lt;&lt; Labor Uptime; Service Value; Paper costs  </a:t>
            </a:r>
          </a:p>
        </p:txBody>
      </p:sp>
    </p:spTree>
    <p:extLst>
      <p:ext uri="{BB962C8B-B14F-4D97-AF65-F5344CB8AC3E}">
        <p14:creationId xmlns:p14="http://schemas.microsoft.com/office/powerpoint/2010/main" val="19144188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2D216-9B94-47C6-89FF-6957FB5F0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Play # 10-b</a:t>
            </a:r>
            <a:r>
              <a:rPr lang="en-US" dirty="0"/>
              <a:t>: Big Potential (not) Cherry-Picker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EDFA1C-04C1-44C8-A5D4-5830B16EB3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Reps call on Big Accounts More often (as long as getting </a:t>
            </a:r>
            <a:r>
              <a:rPr lang="en-US" i="1" u="sng" dirty="0"/>
              <a:t>any</a:t>
            </a:r>
            <a:r>
              <a:rPr lang="en-US" dirty="0"/>
              <a:t> biz)</a:t>
            </a:r>
          </a:p>
          <a:p>
            <a:r>
              <a:rPr lang="en-US" dirty="0"/>
              <a:t>Cherry-Picker only buys small-dollar oddities  </a:t>
            </a:r>
          </a:p>
          <a:p>
            <a:pPr lvl="1"/>
            <a:r>
              <a:rPr lang="en-US" dirty="0"/>
              <a:t>Three buddy-suppliers ahead of you. (Just ask!)   </a:t>
            </a:r>
          </a:p>
          <a:p>
            <a:pPr lvl="1"/>
            <a:r>
              <a:rPr lang="en-US" dirty="0"/>
              <a:t>Still gets contract prices, paper-based trade credit</a:t>
            </a:r>
          </a:p>
          <a:p>
            <a:pPr lvl="1"/>
            <a:r>
              <a:rPr lang="en-US" i="1" dirty="0">
                <a:solidFill>
                  <a:srgbClr val="C00000"/>
                </a:solidFill>
              </a:rPr>
              <a:t>Buys from metro twigs for bits when convenience suits them.</a:t>
            </a:r>
          </a:p>
          <a:p>
            <a:pPr marL="457200" lvl="1" indent="0">
              <a:buNone/>
            </a:pPr>
            <a:r>
              <a:rPr lang="en-US" i="1" dirty="0">
                <a:solidFill>
                  <a:srgbClr val="C00000"/>
                </a:solidFill>
              </a:rPr>
              <a:t>  (Alt. Buying contract for many, small-affiliates who buy small orders) </a:t>
            </a:r>
          </a:p>
          <a:p>
            <a:r>
              <a:rPr lang="en-US" dirty="0"/>
              <a:t>Confront them for help on losses. No? Dictate new terms. </a:t>
            </a:r>
          </a:p>
          <a:p>
            <a:pPr lvl="1"/>
            <a:r>
              <a:rPr lang="en-US" dirty="0"/>
              <a:t>They go on strike for a few weeks.</a:t>
            </a:r>
          </a:p>
          <a:p>
            <a:pPr lvl="1"/>
            <a:r>
              <a:rPr lang="en-US" dirty="0"/>
              <a:t>Often return profitably. Still need your cherries.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1177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8C442-EDEC-49FC-8A2D-6F9A8022C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C00000"/>
                </a:solidFill>
              </a:rPr>
              <a:t>Play #10-c</a:t>
            </a:r>
            <a:r>
              <a:rPr lang="en-US" dirty="0"/>
              <a:t>: Creating Formal Minnow Division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CD72E6-5FB6-4D72-9964-EB168603C3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Sort out 95% of losing minnows (self-employed, non-growing) </a:t>
            </a:r>
          </a:p>
          <a:p>
            <a:r>
              <a:rPr lang="en-US" dirty="0"/>
              <a:t>(10-d) Reassign some from Reps to New Division</a:t>
            </a:r>
          </a:p>
          <a:p>
            <a:pPr lvl="1"/>
            <a:r>
              <a:rPr lang="en-US" dirty="0"/>
              <a:t>Buy out Rep and refocus them on </a:t>
            </a:r>
            <a:r>
              <a:rPr lang="en-US" dirty="0" err="1"/>
              <a:t>Bigs</a:t>
            </a:r>
            <a:r>
              <a:rPr lang="en-US" dirty="0"/>
              <a:t>/Targets </a:t>
            </a:r>
          </a:p>
          <a:p>
            <a:pPr lvl="1"/>
            <a:r>
              <a:rPr lang="en-US" i="1" dirty="0">
                <a:solidFill>
                  <a:srgbClr val="7030A0"/>
                </a:solidFill>
              </a:rPr>
              <a:t>Who will be new division intrapreneur? Venture training opportunity? </a:t>
            </a:r>
          </a:p>
          <a:p>
            <a:r>
              <a:rPr lang="en-US" dirty="0"/>
              <a:t>Create New Profitable Pricing, Terms. </a:t>
            </a:r>
          </a:p>
          <a:p>
            <a:pPr lvl="1"/>
            <a:r>
              <a:rPr lang="en-US" dirty="0"/>
              <a:t>Consider incentives for: web order entry and order-size. </a:t>
            </a:r>
          </a:p>
          <a:p>
            <a:pPr lvl="1"/>
            <a:r>
              <a:rPr lang="en-US" dirty="0"/>
              <a:t>Jet.com pioneered dynamic order building/savings model. </a:t>
            </a:r>
            <a:r>
              <a:rPr lang="en-US" b="1" i="1" dirty="0" err="1">
                <a:solidFill>
                  <a:srgbClr val="C00000"/>
                </a:solidFill>
              </a:rPr>
              <a:t>Optiquote</a:t>
            </a:r>
            <a:r>
              <a:rPr lang="en-US" b="1" i="1" dirty="0">
                <a:solidFill>
                  <a:srgbClr val="C00000"/>
                </a:solidFill>
              </a:rPr>
              <a:t>. </a:t>
            </a:r>
          </a:p>
          <a:p>
            <a:r>
              <a:rPr lang="en-US" dirty="0"/>
              <a:t>Send out letter: </a:t>
            </a:r>
          </a:p>
          <a:p>
            <a:pPr lvl="1"/>
            <a:r>
              <a:rPr lang="en-US" dirty="0"/>
              <a:t>In waves, worst to lesser to control slack creation, redeployment. 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Dramatic turnaround for poor acquisition: Downsize, Upgrade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818459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A4845-BFD6-4799-B4FF-6B31E5FDE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Thoughts On Small House Accounts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2EF7E1-9A3D-4D51-9D56-BBEF5B5E9B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Their high GM% with no commissions = A Delusion</a:t>
            </a:r>
          </a:p>
          <a:p>
            <a:pPr lvl="1"/>
            <a:r>
              <a:rPr lang="en-US" dirty="0"/>
              <a:t>Their Profit Equations are overwhelming losers</a:t>
            </a:r>
          </a:p>
          <a:p>
            <a:pPr lvl="1"/>
            <a:r>
              <a:rPr lang="en-US" dirty="0"/>
              <a:t>Order size and CTS$s matter. CTS not incremental with big volume</a:t>
            </a:r>
          </a:p>
          <a:p>
            <a:pPr lvl="1"/>
            <a:r>
              <a:rPr lang="en-US" dirty="0"/>
              <a:t>Distributors don’t have AMZ economics. Or, pure wholetail models</a:t>
            </a:r>
          </a:p>
          <a:p>
            <a:pPr lvl="1"/>
            <a:r>
              <a:rPr lang="en-US" dirty="0"/>
              <a:t>Thousand cuts and Busy-ness Prevent Smart Innovations </a:t>
            </a:r>
          </a:p>
          <a:p>
            <a:r>
              <a:rPr lang="en-US" dirty="0"/>
              <a:t>Sub-divide and solve one baby-step at a time</a:t>
            </a:r>
          </a:p>
          <a:p>
            <a:pPr lvl="1"/>
            <a:r>
              <a:rPr lang="en-US" dirty="0"/>
              <a:t>New Courage and Skills come quickly</a:t>
            </a:r>
          </a:p>
          <a:p>
            <a:pPr lvl="1"/>
            <a:r>
              <a:rPr lang="en-US" dirty="0"/>
              <a:t>Weeding to feed, pruning to grow does work</a:t>
            </a:r>
          </a:p>
        </p:txBody>
      </p:sp>
    </p:spTree>
    <p:extLst>
      <p:ext uri="{BB962C8B-B14F-4D97-AF65-F5344CB8AC3E}">
        <p14:creationId xmlns:p14="http://schemas.microsoft.com/office/powerpoint/2010/main" val="4633208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5D0096D-1827-4031-A65E-E9AC84048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Looking Ahead to “Tougher” Plays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4DEE93-F864-4D18-B0B9-76DC45EF57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 far: mechanical, internal plays and next-level, service-value moves</a:t>
            </a:r>
          </a:p>
          <a:p>
            <a:r>
              <a:rPr lang="en-US" dirty="0"/>
              <a:t>Nibbled at lowest-risk, losing accounts. </a:t>
            </a:r>
          </a:p>
          <a:p>
            <a:r>
              <a:rPr lang="en-US" dirty="0"/>
              <a:t>Now: Account plays for which:  “Reps won’t like/do this” </a:t>
            </a:r>
          </a:p>
          <a:p>
            <a:pPr marL="514350" indent="-514350">
              <a:buAutoNum type="arabicPeriod"/>
            </a:pPr>
            <a:r>
              <a:rPr lang="en-US" dirty="0"/>
              <a:t>Challenging customers to buy differently, so we both win. Risks? </a:t>
            </a:r>
          </a:p>
          <a:p>
            <a:pPr lvl="1"/>
            <a:r>
              <a:rPr lang="en-US" dirty="0"/>
              <a:t>“Insulting the buyer.” (who pays significant commissions) “Don’t mess.”  </a:t>
            </a:r>
          </a:p>
          <a:p>
            <a:pPr marL="514350" indent="-514350">
              <a:buAutoNum type="arabicPeriod"/>
            </a:pPr>
            <a:r>
              <a:rPr lang="en-US" dirty="0"/>
              <a:t>Other issues? </a:t>
            </a:r>
          </a:p>
          <a:p>
            <a:pPr lvl="1"/>
            <a:r>
              <a:rPr lang="en-US" dirty="0"/>
              <a:t>Defensive about: not having new skills. Eroding perceived “relationship value” </a:t>
            </a:r>
          </a:p>
          <a:p>
            <a:pPr lvl="1"/>
            <a:r>
              <a:rPr lang="en-US" dirty="0"/>
              <a:t>Paid only to get margin dollars (and not to cooperate) </a:t>
            </a:r>
          </a:p>
          <a:p>
            <a:pPr marL="514350" indent="-514350">
              <a:buAutoNum type="arabicPeriod"/>
            </a:pPr>
            <a:r>
              <a:rPr lang="en-US" dirty="0"/>
              <a:t>Be bi-focal: next-level plays + cloud ecommerce selling models.    </a:t>
            </a:r>
          </a:p>
        </p:txBody>
      </p:sp>
    </p:spTree>
    <p:extLst>
      <p:ext uri="{BB962C8B-B14F-4D97-AF65-F5344CB8AC3E}">
        <p14:creationId xmlns:p14="http://schemas.microsoft.com/office/powerpoint/2010/main" val="2539311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667BF4D-6B9B-489C-A0CA-4DAFF1F0E4DB}"/>
              </a:ext>
            </a:extLst>
          </p:cNvPr>
          <p:cNvSpPr/>
          <p:nvPr/>
        </p:nvSpPr>
        <p:spPr>
          <a:xfrm>
            <a:off x="1127051" y="773369"/>
            <a:ext cx="6096000" cy="5642314"/>
          </a:xfrm>
          <a:prstGeom prst="rect">
            <a:avLst/>
          </a:prstGeom>
        </p:spPr>
        <p:txBody>
          <a:bodyPr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28600" algn="l"/>
              </a:tabLst>
            </a:pPr>
            <a:r>
              <a:rPr lang="en-US" sz="14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Webinar #4: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GM$s/FTEE is a 4-win metric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CEO takes #1 account to next level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Fixing 3 types of losing customers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Beef best SKUs; Fix Losing Ones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Big Rebate Suppliers: New Angles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228600" algn="l"/>
              </a:tabLst>
            </a:pPr>
            <a:r>
              <a:rPr lang="en-US" sz="14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Webinar #5: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  High Credit Activity Expense Customers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   Customer-Niche, Service Excellence Innovation/Domination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eriod" startAt="8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Better, High-Yield Quoting Niches and Generally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b="1" i="1" u="sng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Webinar #6: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i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9.Reducing Repetitive Inter-Branch SKU Activity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i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 a-c: Solving (Branch) Counter Sales Unprofitability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Webinar #7: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11-a. Biggest Loser Analysis/Solution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11-b. Worst, small loser: analysis/solution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11-c. JIT Delivery of Paper Clips: Solution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6DC9A0-CD30-4CE8-A096-E701A0F1DB43}"/>
              </a:ext>
            </a:extLst>
          </p:cNvPr>
          <p:cNvSpPr txBox="1"/>
          <p:nvPr/>
        </p:nvSpPr>
        <p:spPr>
          <a:xfrm>
            <a:off x="1127051" y="404037"/>
            <a:ext cx="9548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Specific Net-Profit Analytical Plays in Webinars 4-7</a:t>
            </a:r>
          </a:p>
        </p:txBody>
      </p:sp>
    </p:spTree>
    <p:extLst>
      <p:ext uri="{BB962C8B-B14F-4D97-AF65-F5344CB8AC3E}">
        <p14:creationId xmlns:p14="http://schemas.microsoft.com/office/powerpoint/2010/main" val="1716122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252B60B-F776-4C6E-8874-1A3A18448AFE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206189" y="1940875"/>
            <a:ext cx="7099300" cy="16557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i="1" dirty="0">
                <a:solidFill>
                  <a:srgbClr val="7030A0"/>
                </a:solidFill>
              </a:rPr>
              <a:t>Uses? Recipe Plays:</a:t>
            </a:r>
          </a:p>
          <a:p>
            <a:pPr marL="514350" indent="-514350">
              <a:buAutoNum type="arabicPeriod" startAt="9"/>
            </a:pPr>
            <a:r>
              <a:rPr lang="en-US" sz="1800" i="1" dirty="0">
                <a:solidFill>
                  <a:srgbClr val="7030A0"/>
                </a:solidFill>
              </a:rPr>
              <a:t>Reducing Repetitive Inter-Branch SKU Activity</a:t>
            </a:r>
          </a:p>
          <a:p>
            <a:pPr marL="0" indent="0">
              <a:buNone/>
            </a:pPr>
            <a:r>
              <a:rPr lang="en-US" sz="1800" i="1" u="sng" dirty="0">
                <a:solidFill>
                  <a:srgbClr val="7030A0"/>
                </a:solidFill>
              </a:rPr>
              <a:t>Analytical Concepts/Tools Before Tackling Counter-Sales Paradox:</a:t>
            </a:r>
          </a:p>
          <a:p>
            <a:pPr lvl="1"/>
            <a:r>
              <a:rPr lang="en-US" sz="1800" i="1" dirty="0">
                <a:solidFill>
                  <a:srgbClr val="7030A0"/>
                </a:solidFill>
              </a:rPr>
              <a:t>Minnow Accumulation Process   </a:t>
            </a:r>
          </a:p>
          <a:p>
            <a:pPr lvl="1"/>
            <a:r>
              <a:rPr lang="en-US" sz="1800" i="1" dirty="0">
                <a:solidFill>
                  <a:srgbClr val="7030A0"/>
                </a:solidFill>
              </a:rPr>
              <a:t>NBC Delta Ranking Shows Dynamic Redeployment of FTEEs</a:t>
            </a:r>
          </a:p>
          <a:p>
            <a:pPr lvl="1"/>
            <a:r>
              <a:rPr lang="en-US" sz="1800" i="1" dirty="0">
                <a:solidFill>
                  <a:srgbClr val="7030A0"/>
                </a:solidFill>
              </a:rPr>
              <a:t>Sidebar on Targeting Gazelles (Webinar #10)  </a:t>
            </a:r>
          </a:p>
          <a:p>
            <a:pPr lvl="1"/>
            <a:r>
              <a:rPr lang="en-US" sz="1800" i="1" dirty="0">
                <a:solidFill>
                  <a:srgbClr val="7030A0"/>
                </a:solidFill>
              </a:rPr>
              <a:t>Worst Small Accounts to Study</a:t>
            </a:r>
          </a:p>
          <a:p>
            <a:pPr lvl="1"/>
            <a:r>
              <a:rPr lang="en-US" sz="1800" i="1" dirty="0">
                <a:solidFill>
                  <a:srgbClr val="7030A0"/>
                </a:solidFill>
              </a:rPr>
              <a:t>Reinvent a Wholetail Business Model. Wheel of Learning</a:t>
            </a:r>
          </a:p>
          <a:p>
            <a:pPr marL="0" indent="0">
              <a:buNone/>
            </a:pPr>
            <a:r>
              <a:rPr lang="en-US" sz="1800" i="1" dirty="0">
                <a:solidFill>
                  <a:srgbClr val="7030A0"/>
                </a:solidFill>
              </a:rPr>
              <a:t>10 a-c: Solving (Branch) Counter Sales Unprofitability</a:t>
            </a:r>
          </a:p>
          <a:p>
            <a:pPr marL="0" indent="0">
              <a:buNone/>
            </a:pPr>
            <a:r>
              <a:rPr lang="en-US" sz="1800" i="1" dirty="0">
                <a:solidFill>
                  <a:srgbClr val="7030A0"/>
                </a:solidFill>
              </a:rPr>
              <a:t>             (Minnow Division/Orders in General) </a:t>
            </a:r>
          </a:p>
          <a:p>
            <a:pPr marL="0" indent="0">
              <a:buNone/>
            </a:pPr>
            <a:endParaRPr lang="en-US" sz="1800" i="1" dirty="0">
              <a:solidFill>
                <a:srgbClr val="7030A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E332E2-CCAD-4155-86BE-EBD928F22AB0}"/>
              </a:ext>
            </a:extLst>
          </p:cNvPr>
          <p:cNvSpPr txBox="1"/>
          <p:nvPr/>
        </p:nvSpPr>
        <p:spPr>
          <a:xfrm>
            <a:off x="9285767" y="5020600"/>
            <a:ext cx="26581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D. Bruce Merrifield, Jr.</a:t>
            </a:r>
          </a:p>
          <a:p>
            <a:r>
              <a:rPr lang="en-US" dirty="0">
                <a:hlinkClick r:id="rId3"/>
              </a:rPr>
              <a:t>bruce@merrifield.com</a:t>
            </a:r>
            <a:endParaRPr lang="en-US" dirty="0"/>
          </a:p>
          <a:p>
            <a:r>
              <a:rPr lang="en-US" dirty="0">
                <a:hlinkClick r:id="rId4"/>
              </a:rPr>
              <a:t>www.merrifieldact2.com</a:t>
            </a:r>
            <a:endParaRPr lang="en-US" dirty="0"/>
          </a:p>
          <a:p>
            <a:r>
              <a:rPr lang="en-US" dirty="0"/>
              <a:t>Connect on LinkedIn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4FC383-018D-4CAB-B40C-D1846BBC822D}"/>
              </a:ext>
            </a:extLst>
          </p:cNvPr>
          <p:cNvSpPr txBox="1"/>
          <p:nvPr/>
        </p:nvSpPr>
        <p:spPr>
          <a:xfrm>
            <a:off x="1651590" y="903767"/>
            <a:ext cx="88888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/>
              <a:t>(#6) Net-Profit-Analytics Plays – 3</a:t>
            </a:r>
            <a:br>
              <a:rPr lang="en-US" sz="4800" b="1" u="sng" dirty="0"/>
            </a:br>
            <a:endParaRPr lang="en-US" sz="4800" b="1" u="sng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2D5A1E4-09C7-467B-8215-A66597AA8ABE}"/>
              </a:ext>
            </a:extLst>
          </p:cNvPr>
          <p:cNvSpPr txBox="1"/>
          <p:nvPr/>
        </p:nvSpPr>
        <p:spPr>
          <a:xfrm>
            <a:off x="7038753" y="5337544"/>
            <a:ext cx="21194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C00000"/>
                </a:solidFill>
              </a:rPr>
              <a:t>For Slide Deck(s) </a:t>
            </a:r>
            <a:r>
              <a:rPr lang="en-US" b="1" i="1" dirty="0">
                <a:solidFill>
                  <a:srgbClr val="C00000"/>
                </a:solidFill>
                <a:sym typeface="Wingdings" panose="05000000000000000000" pitchFamily="2" charset="2"/>
              </a:rPr>
              <a:t></a:t>
            </a:r>
            <a:endParaRPr lang="en-US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228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22633-1C2E-436F-996E-9F06D5C10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 on Master-Stock to Branches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61FF73-11CA-4838-92F3-C4476940DD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Easy, OK </a:t>
            </a:r>
            <a:r>
              <a:rPr lang="en-US" i="1" dirty="0"/>
              <a:t>accounting</a:t>
            </a:r>
            <a:r>
              <a:rPr lang="en-US" dirty="0"/>
              <a:t> practice: charge X% of </a:t>
            </a:r>
            <a:r>
              <a:rPr lang="en-US" dirty="0" err="1"/>
              <a:t>CoGS</a:t>
            </a:r>
            <a:r>
              <a:rPr lang="en-US" dirty="0"/>
              <a:t> to branch</a:t>
            </a:r>
          </a:p>
          <a:p>
            <a:pPr lvl="1"/>
            <a:r>
              <a:rPr lang="en-US" dirty="0"/>
              <a:t>Branch buys big-dollar picks direct. Small-dollar oddities from Main </a:t>
            </a:r>
          </a:p>
          <a:p>
            <a:pPr lvl="1"/>
            <a:r>
              <a:rPr lang="en-US" dirty="0"/>
              <a:t>5% for a $2 (</a:t>
            </a:r>
            <a:r>
              <a:rPr lang="en-US" dirty="0" err="1"/>
              <a:t>CoGS</a:t>
            </a:r>
            <a:r>
              <a:rPr lang="en-US" dirty="0"/>
              <a:t>) pick on same SKU 50X/year = 2-way, activity-cost killer </a:t>
            </a:r>
          </a:p>
          <a:p>
            <a:pPr lvl="1"/>
            <a:r>
              <a:rPr lang="en-US" dirty="0"/>
              <a:t>Waypoint branch-</a:t>
            </a:r>
            <a:r>
              <a:rPr lang="en-US" dirty="0" err="1"/>
              <a:t>rofits</a:t>
            </a:r>
            <a:r>
              <a:rPr lang="en-US" dirty="0"/>
              <a:t> don’t equal accounting-system profits (?) </a:t>
            </a:r>
          </a:p>
          <a:p>
            <a:r>
              <a:rPr lang="en-US" dirty="0"/>
              <a:t>So:  </a:t>
            </a:r>
          </a:p>
          <a:p>
            <a:pPr lvl="1"/>
            <a:r>
              <a:rPr lang="en-US" dirty="0"/>
              <a:t>KISS for auditors. Work around 2 branch profits. Fix high activity costs </a:t>
            </a:r>
          </a:p>
          <a:p>
            <a:pPr lvl="1"/>
            <a:r>
              <a:rPr lang="en-US" dirty="0"/>
              <a:t>Go to bottom of SKU profit-ranking report: find high-picked, small-$ SKUs</a:t>
            </a:r>
          </a:p>
          <a:p>
            <a:pPr lvl="1"/>
            <a:r>
              <a:rPr lang="en-US" dirty="0"/>
              <a:t>Ship cases far fewer times/year than singles </a:t>
            </a:r>
          </a:p>
          <a:p>
            <a:pPr lvl="1"/>
            <a:r>
              <a:rPr lang="en-US" dirty="0"/>
              <a:t>Trade-off: tiny inventory investment increase v Huge Activity-Cost savings </a:t>
            </a:r>
          </a:p>
          <a:p>
            <a:r>
              <a:rPr lang="en-US" dirty="0"/>
              <a:t>Actual Case Follows </a:t>
            </a:r>
          </a:p>
        </p:txBody>
      </p:sp>
    </p:spTree>
    <p:extLst>
      <p:ext uri="{BB962C8B-B14F-4D97-AF65-F5344CB8AC3E}">
        <p14:creationId xmlns:p14="http://schemas.microsoft.com/office/powerpoint/2010/main" val="3547992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49E73B8-4D0C-4731-9203-F7EEDDF2A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958" y="99922"/>
            <a:ext cx="11027735" cy="1325563"/>
          </a:xfrm>
        </p:spPr>
        <p:txBody>
          <a:bodyPr/>
          <a:lstStyle/>
          <a:p>
            <a:r>
              <a:rPr lang="en-US" dirty="0"/>
              <a:t>Play #9: Main-Location Losing on Two Satellites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7A77429-E0A4-4746-AE42-8A7A55610D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17570"/>
            <a:ext cx="12192000" cy="508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16E2805-596F-4631-AC10-70B6141F73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25570"/>
            <a:ext cx="12196645" cy="506332"/>
          </a:xfrm>
          <a:prstGeom prst="rect">
            <a:avLst/>
          </a:prstGeom>
        </p:spPr>
      </p:pic>
      <p:sp>
        <p:nvSpPr>
          <p:cNvPr id="7" name="Arrow: Up 6">
            <a:extLst>
              <a:ext uri="{FF2B5EF4-FFF2-40B4-BE49-F238E27FC236}">
                <a16:creationId xmlns:a16="http://schemas.microsoft.com/office/drawing/2014/main" id="{47B5F525-8CDF-49A9-8C83-9D788CAD678E}"/>
              </a:ext>
            </a:extLst>
          </p:cNvPr>
          <p:cNvSpPr/>
          <p:nvPr/>
        </p:nvSpPr>
        <p:spPr>
          <a:xfrm>
            <a:off x="6697435" y="2550698"/>
            <a:ext cx="484632" cy="5063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9ED5E4F-32F3-4F42-BD90-9E1EBB2C3B28}"/>
              </a:ext>
            </a:extLst>
          </p:cNvPr>
          <p:cNvSpPr txBox="1"/>
          <p:nvPr/>
        </p:nvSpPr>
        <p:spPr>
          <a:xfrm>
            <a:off x="7389628" y="2636874"/>
            <a:ext cx="3391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Losses serving satellites 102, 103.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E8903D2-D22F-4FBF-BB46-7ABCD7EFFC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402588"/>
            <a:ext cx="6455513" cy="281814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803AA7E-629A-494A-864D-2C4B2D95811C}"/>
              </a:ext>
            </a:extLst>
          </p:cNvPr>
          <p:cNvSpPr txBox="1"/>
          <p:nvPr/>
        </p:nvSpPr>
        <p:spPr>
          <a:xfrm>
            <a:off x="6847367" y="3383281"/>
            <a:ext cx="509299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WAREHOUSE 103’s BIGGEST LOSING SKUs</a:t>
            </a:r>
          </a:p>
          <a:p>
            <a:pPr marL="342900" indent="-342900">
              <a:buAutoNum type="arabicPeriod"/>
            </a:pPr>
            <a:r>
              <a:rPr lang="en-US" dirty="0"/>
              <a:t>103 bought 1200+ different SKUs from Main</a:t>
            </a:r>
          </a:p>
          <a:p>
            <a:pPr marL="342900" indent="-342900">
              <a:buAutoNum type="arabicPeriod"/>
            </a:pPr>
            <a:r>
              <a:rPr lang="en-US" dirty="0"/>
              <a:t>These are the SKUs picked most often,</a:t>
            </a:r>
          </a:p>
          <a:p>
            <a:pPr marL="342900" indent="-342900">
              <a:buAutoNum type="arabicPeriod"/>
            </a:pPr>
            <a:r>
              <a:rPr lang="en-US" dirty="0"/>
              <a:t>Another 100+ SKUs had more than 20 picks</a:t>
            </a:r>
          </a:p>
          <a:p>
            <a:pPr marL="342900" indent="-342900">
              <a:buAutoNum type="arabicPeriod"/>
            </a:pPr>
            <a:r>
              <a:rPr lang="en-US" dirty="0"/>
              <a:t>The zeros reflect that there is no operational charge from Main to 103. </a:t>
            </a:r>
          </a:p>
          <a:p>
            <a:pPr marL="342900" indent="-342900">
              <a:buAutoNum type="arabicPeriod"/>
            </a:pPr>
            <a:r>
              <a:rPr lang="en-US" dirty="0"/>
              <a:t>Unconscious habits creating big activity costs for both locations + Perhaps some stock outs for 103’s customer(s) that buy high-picked SKUs? </a:t>
            </a:r>
          </a:p>
          <a:p>
            <a:pPr marL="342900" indent="-342900">
              <a:buAutoNum type="arabicPeriod"/>
            </a:pPr>
            <a:r>
              <a:rPr lang="en-US" dirty="0"/>
              <a:t>SO: Set higher, smarter reorder points for big-pick SKUs.  </a:t>
            </a:r>
          </a:p>
        </p:txBody>
      </p:sp>
    </p:spTree>
    <p:extLst>
      <p:ext uri="{BB962C8B-B14F-4D97-AF65-F5344CB8AC3E}">
        <p14:creationId xmlns:p14="http://schemas.microsoft.com/office/powerpoint/2010/main" val="3533017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F46695E-8BF1-4E18-A1DC-246D8C9E5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Concepts for Rethinking Counter Business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14F669-2668-4336-BF97-8856D03669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7030A0"/>
                </a:solidFill>
              </a:rPr>
              <a:t>Branch Counter Biz Overview</a:t>
            </a:r>
          </a:p>
          <a:p>
            <a:r>
              <a:rPr lang="en-US" sz="3600" dirty="0">
                <a:solidFill>
                  <a:srgbClr val="7030A0"/>
                </a:solidFill>
              </a:rPr>
              <a:t>Minnow Accumulation Process   </a:t>
            </a:r>
          </a:p>
          <a:p>
            <a:r>
              <a:rPr lang="en-US" sz="3600" dirty="0">
                <a:solidFill>
                  <a:srgbClr val="7030A0"/>
                </a:solidFill>
              </a:rPr>
              <a:t>Profit Delta Ranking, Dynamic Redeployment of FTEEs</a:t>
            </a:r>
          </a:p>
          <a:p>
            <a:r>
              <a:rPr lang="en-US" sz="3600" dirty="0">
                <a:solidFill>
                  <a:srgbClr val="7030A0"/>
                </a:solidFill>
              </a:rPr>
              <a:t>Sidebar on Targeting Gazelles (Webinar #10)  </a:t>
            </a:r>
          </a:p>
          <a:p>
            <a:r>
              <a:rPr lang="en-US" sz="3600" dirty="0">
                <a:solidFill>
                  <a:srgbClr val="7030A0"/>
                </a:solidFill>
              </a:rPr>
              <a:t>Worst Small Accounts to Study</a:t>
            </a:r>
          </a:p>
          <a:p>
            <a:r>
              <a:rPr lang="en-US" sz="3600" dirty="0">
                <a:solidFill>
                  <a:srgbClr val="7030A0"/>
                </a:solidFill>
              </a:rPr>
              <a:t>Reinvent a Wholetail Business Model. </a:t>
            </a:r>
          </a:p>
          <a:p>
            <a:r>
              <a:rPr lang="en-US" sz="3600" dirty="0">
                <a:solidFill>
                  <a:srgbClr val="7030A0"/>
                </a:solidFill>
              </a:rPr>
              <a:t>Wheel of Learning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529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575B6F8-56CF-44B7-BED5-A3B434A6E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Losing (Branch) Counter-Biz Overview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CFA424-D8DA-466D-AEC0-DBE617BFD3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Big in contractor-supply channels. Customer Sub-Categories:</a:t>
            </a:r>
          </a:p>
          <a:p>
            <a:pPr lvl="1"/>
            <a:r>
              <a:rPr lang="en-US" dirty="0"/>
              <a:t>Big, hand-to-mouth contractor nearby. 10 vans </a:t>
            </a:r>
            <a:r>
              <a:rPr lang="en-US" dirty="0">
                <a:sym typeface="Wingdings" panose="05000000000000000000" pitchFamily="2" charset="2"/>
              </a:rPr>
              <a:t> 20+ invoices/day</a:t>
            </a:r>
            <a:endParaRPr lang="en-US" dirty="0"/>
          </a:p>
          <a:p>
            <a:pPr lvl="1"/>
            <a:r>
              <a:rPr lang="en-US" dirty="0"/>
              <a:t>Big (potential?) accounts, cherry-pick convenient location</a:t>
            </a:r>
          </a:p>
          <a:p>
            <a:pPr lvl="1"/>
            <a:r>
              <a:rPr lang="en-US" dirty="0"/>
              <a:t>Sea of </a:t>
            </a:r>
            <a:r>
              <a:rPr lang="en-US" b="1" i="1" dirty="0">
                <a:solidFill>
                  <a:srgbClr val="C00000"/>
                </a:solidFill>
              </a:rPr>
              <a:t>minnows (with frequent, free returns?) </a:t>
            </a:r>
          </a:p>
          <a:p>
            <a:r>
              <a:rPr lang="en-US" dirty="0"/>
              <a:t>Distributors with negligible will-call? Still </a:t>
            </a:r>
            <a:r>
              <a:rPr lang="en-US" i="1" dirty="0"/>
              <a:t>accumulate minnows. How? So? </a:t>
            </a:r>
            <a:r>
              <a:rPr lang="en-US" b="1" i="1" dirty="0">
                <a:solidFill>
                  <a:srgbClr val="C00000"/>
                </a:solidFill>
              </a:rPr>
              <a:t>  </a:t>
            </a:r>
          </a:p>
          <a:p>
            <a:r>
              <a:rPr lang="en-US" b="1" i="1" dirty="0">
                <a:solidFill>
                  <a:srgbClr val="C00000"/>
                </a:solidFill>
              </a:rPr>
              <a:t>Minnows? </a:t>
            </a:r>
            <a:r>
              <a:rPr lang="en-US" b="1" u="sng" dirty="0"/>
              <a:t>Give</a:t>
            </a:r>
            <a:r>
              <a:rPr lang="en-US" b="1" i="1" dirty="0">
                <a:solidFill>
                  <a:srgbClr val="C00000"/>
                </a:solidFill>
              </a:rPr>
              <a:t> </a:t>
            </a:r>
            <a:r>
              <a:rPr lang="en-US" dirty="0"/>
              <a:t>retail-sized orders, </a:t>
            </a:r>
            <a:r>
              <a:rPr lang="en-US" b="1" u="sng" dirty="0"/>
              <a:t>Get</a:t>
            </a:r>
            <a:r>
              <a:rPr lang="en-US" dirty="0"/>
              <a:t> wholesale services/prices</a:t>
            </a:r>
          </a:p>
          <a:p>
            <a:pPr lvl="1"/>
            <a:r>
              <a:rPr lang="en-US" dirty="0"/>
              <a:t>95% aren’t: </a:t>
            </a:r>
            <a:r>
              <a:rPr lang="en-US" i="1" dirty="0"/>
              <a:t>“Acorns growing into Oaks”. Self-employed, non-growing, dying.  </a:t>
            </a:r>
            <a:r>
              <a:rPr lang="en-US" dirty="0"/>
              <a:t>  </a:t>
            </a:r>
          </a:p>
          <a:p>
            <a:r>
              <a:rPr lang="en-US" dirty="0"/>
              <a:t>Distributors don’t have</a:t>
            </a:r>
          </a:p>
          <a:p>
            <a:pPr lvl="1"/>
            <a:r>
              <a:rPr lang="en-US" dirty="0"/>
              <a:t> Amazon’s lowest, fulfillment and delivery costs and monetized clickstream</a:t>
            </a:r>
          </a:p>
          <a:p>
            <a:pPr lvl="1"/>
            <a:r>
              <a:rPr lang="en-US" dirty="0"/>
              <a:t>Or, </a:t>
            </a:r>
            <a:r>
              <a:rPr lang="en-US" dirty="0" err="1"/>
              <a:t>Wholetailer’s</a:t>
            </a:r>
            <a:r>
              <a:rPr lang="en-US" dirty="0"/>
              <a:t> margins (57%+): Fastenal, </a:t>
            </a:r>
            <a:r>
              <a:rPr lang="en-US" dirty="0" err="1"/>
              <a:t>WWGrainger</a:t>
            </a:r>
            <a:r>
              <a:rPr lang="en-US" dirty="0"/>
              <a:t>, HD  </a:t>
            </a:r>
          </a:p>
          <a:p>
            <a:r>
              <a:rPr lang="en-US" dirty="0"/>
              <a:t>Death by nicks. Busy-ness eats all proactive intentions and profits.  </a:t>
            </a:r>
          </a:p>
          <a:p>
            <a:pPr marL="0" indent="0">
              <a:buNone/>
            </a:pPr>
            <a:r>
              <a:rPr lang="en-US" dirty="0"/>
              <a:t> 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261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Case: </a:t>
            </a:r>
            <a:r>
              <a:rPr lang="en-US" i="1" dirty="0"/>
              <a:t>Minnow Accumulation Process</a:t>
            </a:r>
            <a:r>
              <a:rPr lang="en-US" dirty="0"/>
              <a:t>*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Can sell – towels, tissue and cleaning supplies – to everyone </a:t>
            </a:r>
            <a:endParaRPr lang="en-US" b="1" i="1" u="sng" dirty="0"/>
          </a:p>
          <a:p>
            <a:r>
              <a:rPr lang="en-US" dirty="0"/>
              <a:t>Plus: disposable food-service items to many more minnow types  </a:t>
            </a:r>
            <a:endParaRPr lang="en-US" b="1" i="1" u="sng" dirty="0"/>
          </a:p>
          <a:p>
            <a:r>
              <a:rPr lang="en-US" dirty="0"/>
              <a:t>Bulky products require own trucks. </a:t>
            </a:r>
            <a:r>
              <a:rPr lang="en-US" b="1" i="1" dirty="0">
                <a:solidFill>
                  <a:srgbClr val="C00000"/>
                </a:solidFill>
              </a:rPr>
              <a:t>Incremental free-stop fallacy  </a:t>
            </a:r>
          </a:p>
          <a:p>
            <a:r>
              <a:rPr lang="en-US" dirty="0"/>
              <a:t>Rookies open new minnows, then quit. Minnows stay!  </a:t>
            </a:r>
          </a:p>
          <a:p>
            <a:r>
              <a:rPr lang="en-US" dirty="0"/>
              <a:t>Wake up to find: 50% of customers </a:t>
            </a:r>
            <a:r>
              <a:rPr lang="en-US" dirty="0">
                <a:sym typeface="Wingdings" pitchFamily="2" charset="2"/>
              </a:rPr>
              <a:t> 4% GM$’s; 20% of expenses. </a:t>
            </a:r>
          </a:p>
          <a:p>
            <a:pPr lvl="1"/>
            <a:r>
              <a:rPr lang="en-US" dirty="0">
                <a:sym typeface="Wingdings" pitchFamily="2" charset="2"/>
              </a:rPr>
              <a:t>Even worse: bottom 20%, 1% with 10% of expenses</a:t>
            </a:r>
          </a:p>
          <a:p>
            <a:pPr lvl="1"/>
            <a:r>
              <a:rPr lang="en-US" dirty="0">
                <a:sym typeface="Wingdings" pitchFamily="2" charset="2"/>
              </a:rPr>
              <a:t>Your rankings? Stop, unwind the process? When? Who? How?  </a:t>
            </a: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457200" lvl="1" indent="0">
              <a:buNone/>
            </a:pPr>
            <a:endParaRPr lang="en-US" b="1" u="sng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BFCC07-9390-4228-A668-3EE329A8638B}"/>
              </a:ext>
            </a:extLst>
          </p:cNvPr>
          <p:cNvSpPr txBox="1"/>
          <p:nvPr/>
        </p:nvSpPr>
        <p:spPr>
          <a:xfrm>
            <a:off x="1252870" y="5527899"/>
            <a:ext cx="6361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 (Industrial-Paper, Packaging, Jan-San) Distributor’s History/Stats </a:t>
            </a:r>
          </a:p>
        </p:txBody>
      </p:sp>
    </p:spTree>
    <p:extLst>
      <p:ext uri="{BB962C8B-B14F-4D97-AF65-F5344CB8AC3E}">
        <p14:creationId xmlns:p14="http://schemas.microsoft.com/office/powerpoint/2010/main" val="1115722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118E9-636F-4637-8D76-10B24D02A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Analytical Minnow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57157-11C5-4408-A09C-ADC88F4CBE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i="1" dirty="0"/>
              <a:t>“Free up slack? Folks just sit! Lose 1 customer, 1 GM$: profit hit”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/>
              <a:t>V.  “Weed to feed. Prune to grow.”  </a:t>
            </a:r>
            <a:endParaRPr lang="en-US" b="1" i="1" dirty="0">
              <a:solidFill>
                <a:srgbClr val="C00000"/>
              </a:solidFill>
            </a:endParaRPr>
          </a:p>
          <a:p>
            <a:pPr marL="971550" lvl="1" indent="-514350">
              <a:buFont typeface="+mj-lt"/>
              <a:buAutoNum type="alphaLcPeriod"/>
            </a:pPr>
            <a:r>
              <a:rPr lang="en-US" dirty="0"/>
              <a:t>Slack dynamically redeploys to: </a:t>
            </a:r>
          </a:p>
          <a:p>
            <a:pPr marL="1428750" lvl="2" indent="-514350">
              <a:buFont typeface="+mj-lt"/>
              <a:buAutoNum type="alphaLcPeriod"/>
            </a:pPr>
            <a:r>
              <a:rPr lang="en-US" dirty="0"/>
              <a:t>Management by objectives </a:t>
            </a:r>
          </a:p>
          <a:p>
            <a:pPr marL="1428750" lvl="2" indent="-514350">
              <a:buFont typeface="+mj-lt"/>
              <a:buAutoNum type="alphaLcPeriod"/>
            </a:pPr>
            <a:r>
              <a:rPr lang="en-US" dirty="0"/>
              <a:t>Remaining (target!) accounts. Next level for: </a:t>
            </a:r>
            <a:r>
              <a:rPr lang="en-US" b="1" i="1" dirty="0">
                <a:solidFill>
                  <a:srgbClr val="C00000"/>
                </a:solidFill>
              </a:rPr>
              <a:t>5</a:t>
            </a:r>
            <a:r>
              <a:rPr lang="en-US" dirty="0"/>
              <a:t> best, </a:t>
            </a:r>
            <a:r>
              <a:rPr lang="en-US" b="1" i="1" dirty="0">
                <a:solidFill>
                  <a:srgbClr val="C00000"/>
                </a:solidFill>
              </a:rPr>
              <a:t>5 </a:t>
            </a:r>
            <a:r>
              <a:rPr lang="en-US" dirty="0"/>
              <a:t>worst, </a:t>
            </a:r>
            <a:r>
              <a:rPr lang="en-US" b="1" i="1" dirty="0">
                <a:solidFill>
                  <a:srgbClr val="C00000"/>
                </a:solidFill>
              </a:rPr>
              <a:t>5 </a:t>
            </a:r>
            <a:r>
              <a:rPr lang="en-US" dirty="0"/>
              <a:t>target </a:t>
            </a:r>
            <a:r>
              <a:rPr lang="en-US" b="1" i="1" dirty="0">
                <a:solidFill>
                  <a:srgbClr val="C00000"/>
                </a:solidFill>
              </a:rPr>
              <a:t>gazelles(3%)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Contrast most profitable (counter) customers with worst </a:t>
            </a:r>
          </a:p>
          <a:p>
            <a:pPr lvl="1"/>
            <a:r>
              <a:rPr lang="en-US" dirty="0"/>
              <a:t>5-Why analysis. Customers’ varying buying assumptions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Customer Sub-Category solutions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286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2197</Words>
  <Application>Microsoft Office PowerPoint</Application>
  <PresentationFormat>Widescreen</PresentationFormat>
  <Paragraphs>221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11 Webinars For Distributor: Mgt. Teams; Trade; and Buying Groups*</vt:lpstr>
      <vt:lpstr>PowerPoint Presentation</vt:lpstr>
      <vt:lpstr>PowerPoint Presentation</vt:lpstr>
      <vt:lpstr>Comments on Master-Stock to Branches</vt:lpstr>
      <vt:lpstr>Play #9: Main-Location Losing on Two Satellites </vt:lpstr>
      <vt:lpstr>Concepts for Rethinking Counter Business</vt:lpstr>
      <vt:lpstr>Losing (Branch) Counter-Biz Overview </vt:lpstr>
      <vt:lpstr>Case: Minnow Accumulation Process*</vt:lpstr>
      <vt:lpstr>Analytical Minnow Tools</vt:lpstr>
      <vt:lpstr>PowerPoint Presentation</vt:lpstr>
      <vt:lpstr>PowerPoint Presentation</vt:lpstr>
      <vt:lpstr>Electrical Branch Counter: Best and Worst </vt:lpstr>
      <vt:lpstr>Terms: Wholetail? Wheel? </vt:lpstr>
      <vt:lpstr>Play 10-a: Big, Losing, Counter Customer Case</vt:lpstr>
      <vt:lpstr>Contractor, Uptime Inventory-System</vt:lpstr>
      <vt:lpstr>Play # 10-b: Big Potential (not) Cherry-Picker</vt:lpstr>
      <vt:lpstr>Play #10-c: Creating Formal Minnow Division</vt:lpstr>
      <vt:lpstr>Summary Thoughts On Small House Accounts</vt:lpstr>
      <vt:lpstr>Looking Ahead to “Tougher” Plays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 Webinars For Distributor: Mgt. Teams; Trade; and Buying Groups*</dc:title>
  <dc:creator>Dudley Merrifield</dc:creator>
  <cp:lastModifiedBy>Dudley Merrifield</cp:lastModifiedBy>
  <cp:revision>8</cp:revision>
  <dcterms:created xsi:type="dcterms:W3CDTF">2020-02-25T03:45:49Z</dcterms:created>
  <dcterms:modified xsi:type="dcterms:W3CDTF">2020-02-26T22:51:04Z</dcterms:modified>
</cp:coreProperties>
</file>