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A1A1-1F00-4E71-84FA-0E9515C8D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4A952-B311-400E-8B23-91D4AA1F3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54D98-F443-46FE-A161-E5F012CA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B55EE-42C4-43DB-B83E-C34AD09D0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3937E-EFFA-4F46-BAE3-581C2A3C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7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1528-6F7A-4946-8659-72C23CE1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75393-9456-4B60-9D87-0DEF28271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F936E-0507-4E0B-AD75-EBE01C20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37E09-E62F-422B-8963-31625485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B9744-23EB-4B44-9216-D338FDDE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7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CC64E0-DE8F-4889-9D25-E20EDDFCD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6C9E5-36BC-4BDF-A6B7-DDD83D0DD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ADA06-D36C-43CA-B595-47C249F77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459A4-B2B7-4377-B7A4-97128631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2699-A1D3-4A38-821C-AAF73AD6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6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0766-8785-4091-948D-88B39BE4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4F89D-F58A-4C8F-8484-CAB2F67D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09F9C-20CF-41D7-99D3-146E64AE8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4B641-EB52-4D98-9CD9-A55D1D61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3D6DB-519A-4E41-BAC2-A76134EB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2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D5E87-261B-4B5C-B4D5-E2CAB072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FA621-2BE9-406A-96E7-2D58051A9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CB924-DF3A-4EDB-B4CE-76F92D97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675C1-BA33-4711-8611-273DC9AB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1DB92-F565-47E4-A0A0-10BAAEAC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6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B5662-D42D-4904-9A08-F129E668E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A4AD2-FE8A-4834-8D10-C308C9800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CE3E6-6C9C-4D8B-BDC2-76345E198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4CF6A-DFA9-4980-A16A-FA596CBC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EA00B-4586-45C8-B37E-BF74D3D1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8EBEB-75EB-449C-8ADE-AB5218FA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232F-00BA-4F09-9F6B-B3407F1F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A008-EDA3-4455-87AD-CD6BF9300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855D2-1A80-44B7-BD81-04E4FA655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1F520-D210-4392-901B-40A4C6DA0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D524A-F88F-451B-8E42-A5750DF3F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AFEAA3-BF3B-4228-9979-3C4ADC61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1B45F-A223-438B-B46A-815AB846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48A0D-1920-4250-B9E0-6078CF31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5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1ED7-59BD-41BC-9BB9-06A15B669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47515-1404-4037-A32A-745A8B11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2C0A5-987A-44CD-A1FF-9DC5C142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D23D3-BF96-40CE-B5C5-410A0294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5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F7CB6-8C6B-4A6B-AE28-F29FC962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DD913-14B1-4F60-9A21-D8FEFBED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01380-983B-44A1-A708-9447EB880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0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D54E5-9E4C-4D4D-B2E0-C522D0CC9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E263B-D14E-4804-B59A-D1A9A0610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4A355-602D-4E78-A3F3-4AE13503A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87C15-8AB3-4F0F-96C3-BD67AE7E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E08F6-061B-423C-A99C-88996125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E072A-DC52-4A62-920F-5571DB56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0197-DD10-47B7-8E2F-3346264DA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E8582-1C8F-487F-AD30-10FCCC135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85CD0-5D13-4D3F-8C42-C97D5F5BF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70E43-B492-4588-B709-80FAB6C9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DC860-BEAC-4D18-8F96-BA371BA1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D9A8-A239-4DA0-AEC2-174A9F39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1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F27A4-F677-492E-886D-AB2094D51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61926-D321-4FC3-8BC6-2F687BAA3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E810B-7589-4845-9740-20EA324B6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0B50A-9C2D-411D-AFC7-88246DBBD6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50D3C-3F90-409E-AF30-082856F2D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8A69A-3652-487A-B664-5AAAA1D81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7690-3310-46C9-9F91-531D71D96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1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merrifieldact2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fieldact2.com/" TargetMode="External"/><Relationship Id="rId2" Type="http://schemas.openxmlformats.org/officeDocument/2006/relationships/hyperlink" Target="http://www.waypointanalytics.net/waypoint.asp?pg=21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fieldact2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3B4E-46A2-4884-B231-A989EE3E9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895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C-19 Paradigm Change: </a:t>
            </a:r>
            <a:br>
              <a:rPr lang="en-US" dirty="0"/>
            </a:br>
            <a:r>
              <a:rPr lang="en-US" dirty="0"/>
              <a:t>Getting to the “New Normal”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F7E29-6AAF-4BF5-87A1-D03D5CFCA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428" y="2999596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Chain-Saw; or, DURRR* Plans: A, B or C?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2142B69-2521-43E6-BCEE-9AE09557D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215" y="3827477"/>
            <a:ext cx="2387601" cy="2387601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0B704D-225D-410F-BDB6-5591957A2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130" y="3830500"/>
            <a:ext cx="3481984" cy="2322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667BAC-6DA1-4B22-B4D4-E0B2B0AEDA82}"/>
              </a:ext>
            </a:extLst>
          </p:cNvPr>
          <p:cNvSpPr txBox="1"/>
          <p:nvPr/>
        </p:nvSpPr>
        <p:spPr>
          <a:xfrm flipH="1">
            <a:off x="3284871" y="6276002"/>
            <a:ext cx="5763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</a:rPr>
              <a:t>*</a:t>
            </a:r>
            <a:r>
              <a:rPr lang="en-US" sz="2200" i="1" u="sng" dirty="0">
                <a:solidFill>
                  <a:srgbClr val="C00000"/>
                </a:solidFill>
              </a:rPr>
              <a:t>D</a:t>
            </a:r>
            <a:r>
              <a:rPr lang="en-US" sz="2200" dirty="0"/>
              <a:t>ownsize, </a:t>
            </a:r>
            <a:r>
              <a:rPr lang="en-US" sz="2200" b="1" i="1" u="sng" dirty="0">
                <a:solidFill>
                  <a:srgbClr val="C00000"/>
                </a:solidFill>
              </a:rPr>
              <a:t>U</a:t>
            </a:r>
            <a:r>
              <a:rPr lang="en-US" sz="2200" dirty="0"/>
              <a:t>pgrade, </a:t>
            </a:r>
            <a:r>
              <a:rPr lang="en-US" sz="2200" b="1" i="1" u="sng" dirty="0">
                <a:solidFill>
                  <a:srgbClr val="C00000"/>
                </a:solidFill>
              </a:rPr>
              <a:t>R</a:t>
            </a:r>
            <a:r>
              <a:rPr lang="en-US" sz="2200" dirty="0"/>
              <a:t>efocus, </a:t>
            </a:r>
            <a:r>
              <a:rPr lang="en-US" sz="2200" b="1" i="1" u="sng" dirty="0">
                <a:solidFill>
                  <a:srgbClr val="C00000"/>
                </a:solidFill>
              </a:rPr>
              <a:t>R</a:t>
            </a:r>
            <a:r>
              <a:rPr lang="en-US" sz="2200" dirty="0"/>
              <a:t>enew, </a:t>
            </a:r>
            <a:r>
              <a:rPr lang="en-US" sz="2200" b="1" i="1" u="sng" dirty="0">
                <a:solidFill>
                  <a:srgbClr val="C00000"/>
                </a:solidFill>
              </a:rPr>
              <a:t>R</a:t>
            </a:r>
            <a:r>
              <a:rPr lang="en-US" sz="2200" dirty="0"/>
              <a:t>einvent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5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06BE-4AAF-46F9-B019-38B9242B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C: Scary? Fast (small, hi-lev.) Steps </a:t>
            </a:r>
            <a:r>
              <a:rPr lang="en-US" sz="2000" dirty="0"/>
              <a:t>(W #11*)</a:t>
            </a:r>
            <a:endParaRPr lang="en-US" sz="2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E85C-9037-4C6F-99B0-0A7250A0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“Innovation Cost-Center”</a:t>
            </a:r>
          </a:p>
          <a:p>
            <a:r>
              <a:rPr lang="en-US" dirty="0"/>
              <a:t>Rent, Educate first “intrapreneur”</a:t>
            </a:r>
          </a:p>
          <a:p>
            <a:r>
              <a:rPr lang="en-US" dirty="0"/>
              <a:t>Attack highest, friction account with most progressive employee</a:t>
            </a:r>
          </a:p>
          <a:p>
            <a:r>
              <a:rPr lang="en-US" dirty="0"/>
              <a:t>Get wins. Promote “Value-Tales” to All.</a:t>
            </a:r>
          </a:p>
          <a:p>
            <a:r>
              <a:rPr lang="en-US" dirty="0"/>
              <a:t>Munch across the intersecting bell-shape curves of </a:t>
            </a:r>
          </a:p>
          <a:p>
            <a:pPr lvl="1"/>
            <a:r>
              <a:rPr lang="en-US" dirty="0"/>
              <a:t>Net-Profit DURRR plays and…</a:t>
            </a:r>
          </a:p>
          <a:p>
            <a:pPr lvl="1"/>
            <a:r>
              <a:rPr lang="en-US" dirty="0"/>
              <a:t>Most progressive, ambitious folks</a:t>
            </a:r>
          </a:p>
          <a:p>
            <a:pPr lvl="1"/>
            <a:r>
              <a:rPr lang="en-US" dirty="0"/>
              <a:t>Know that a huge percent of managers and reps may not change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09851-97FC-4940-9C77-8DB3D46206E1}"/>
              </a:ext>
            </a:extLst>
          </p:cNvPr>
          <p:cNvSpPr txBox="1"/>
          <p:nvPr/>
        </p:nvSpPr>
        <p:spPr>
          <a:xfrm>
            <a:off x="838200" y="5942568"/>
            <a:ext cx="476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Shorthand notation for “webinar #11”</a:t>
            </a:r>
          </a:p>
        </p:txBody>
      </p:sp>
    </p:spTree>
    <p:extLst>
      <p:ext uri="{BB962C8B-B14F-4D97-AF65-F5344CB8AC3E}">
        <p14:creationId xmlns:p14="http://schemas.microsoft.com/office/powerpoint/2010/main" val="280133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983F-F8D7-4CBB-AB27-032DF9EB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DURRR for Excess-Distributor, Metro 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BC4C8-9A2A-4C04-9B22-548B4A6BB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C-19, huge-demand drop in some channels. Slow recovery. </a:t>
            </a:r>
          </a:p>
          <a:p>
            <a:r>
              <a:rPr lang="en-US" dirty="0"/>
              <a:t>Case: Foodservice Distribution Channel</a:t>
            </a:r>
          </a:p>
          <a:p>
            <a:pPr lvl="1"/>
            <a:r>
              <a:rPr lang="en-US" dirty="0"/>
              <a:t>50% eat at home, 50% out </a:t>
            </a:r>
            <a:r>
              <a:rPr lang="en-US" dirty="0">
                <a:sym typeface="Wingdings" panose="05000000000000000000" pitchFamily="2" charset="2"/>
              </a:rPr>
              <a:t> 85/15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Soft re-boot; social distancing, new debt; less dining(?)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Too much capacity in big metro markets.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How to consolidate excess distribution capacity?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Buy </a:t>
            </a:r>
            <a:r>
              <a:rPr lang="en-US" b="1" i="1" u="sng" dirty="0">
                <a:sym typeface="Wingdings" panose="05000000000000000000" pitchFamily="2" charset="2"/>
              </a:rPr>
              <a:t>only </a:t>
            </a:r>
            <a:r>
              <a:rPr lang="en-US" dirty="0">
                <a:sym typeface="Wingdings" panose="05000000000000000000" pitchFamily="2" charset="2"/>
              </a:rPr>
              <a:t>profitable customer relationships and then assets at fair value</a:t>
            </a:r>
          </a:p>
          <a:p>
            <a:r>
              <a:rPr lang="en-US" dirty="0">
                <a:sym typeface="Wingdings" panose="05000000000000000000" pitchFamily="2" charset="2"/>
              </a:rPr>
              <a:t>Case: 4 of 10 distributors merged in Houston’s ‘85 bust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Blog 186 at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www.merrifieldact2.com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BFBC58B9-FC56-46C1-8F76-9269D524B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55" y="2314936"/>
            <a:ext cx="3231172" cy="198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9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363C-0756-4880-99B2-EE24BD39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C-19 Impact on “eCommerce 2023”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F1DD3-15D4-4D20-9732-0B53F0689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“eCommerce 2023” </a:t>
            </a:r>
            <a:r>
              <a:rPr lang="en-US" dirty="0"/>
              <a:t>(W # 1,2). </a:t>
            </a:r>
          </a:p>
          <a:p>
            <a:r>
              <a:rPr lang="en-US" dirty="0"/>
              <a:t>Vision for B2B distribution channels in 33 months (from 4/20) Converging trends add to what vision? </a:t>
            </a:r>
          </a:p>
          <a:p>
            <a:pPr lvl="1"/>
            <a:r>
              <a:rPr lang="en-US" dirty="0"/>
              <a:t>Millennial B2B buyers taking over. Digital DIY first. Sense-making as needed.</a:t>
            </a:r>
          </a:p>
          <a:p>
            <a:pPr lvl="1"/>
            <a:r>
              <a:rPr lang="en-US" dirty="0"/>
              <a:t>5G bandwidth + engaging video content</a:t>
            </a:r>
          </a:p>
          <a:p>
            <a:pPr lvl="1"/>
            <a:r>
              <a:rPr lang="en-US" dirty="0"/>
              <a:t>B2B Brands’ </a:t>
            </a:r>
            <a:r>
              <a:rPr lang="en-US" b="1" i="1" dirty="0">
                <a:solidFill>
                  <a:srgbClr val="C00000"/>
                </a:solidFill>
              </a:rPr>
              <a:t>omnichannel models </a:t>
            </a:r>
          </a:p>
          <a:p>
            <a:pPr lvl="1"/>
            <a:r>
              <a:rPr lang="en-US" dirty="0"/>
              <a:t>Amazon Business’ keeps innovating</a:t>
            </a:r>
          </a:p>
          <a:p>
            <a:pPr lvl="2"/>
            <a:r>
              <a:rPr lang="en-US" dirty="0"/>
              <a:t>4-5 story warehouses + Delivery Partners’ density/mile </a:t>
            </a:r>
          </a:p>
          <a:p>
            <a:pPr lvl="2"/>
            <a:r>
              <a:rPr lang="en-US" dirty="0"/>
              <a:t>Whole-goods (parts). Order 24/7 with 1-5 hour, trackable delivery</a:t>
            </a:r>
          </a:p>
          <a:p>
            <a:pPr lvl="2"/>
            <a:r>
              <a:rPr lang="en-US" dirty="0"/>
              <a:t>Digital workarounds to sell </a:t>
            </a:r>
            <a:r>
              <a:rPr lang="en-US" b="1" i="1" dirty="0">
                <a:solidFill>
                  <a:srgbClr val="C00000"/>
                </a:solidFill>
              </a:rPr>
              <a:t>replenishment systems.  Distributors do this better!</a:t>
            </a:r>
          </a:p>
          <a:p>
            <a:pPr lvl="1"/>
            <a:r>
              <a:rPr lang="en-US" dirty="0"/>
              <a:t>Regular facetime calls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b="1" i="1" dirty="0">
                <a:solidFill>
                  <a:srgbClr val="C00000"/>
                </a:solidFill>
                <a:sym typeface="Wingdings" panose="05000000000000000000" pitchFamily="2" charset="2"/>
              </a:rPr>
              <a:t>Multiple, Customer-centric, e-models 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1712C8-99C9-45EC-B53D-24CDBB9A1A62}"/>
              </a:ext>
            </a:extLst>
          </p:cNvPr>
          <p:cNvSpPr txBox="1"/>
          <p:nvPr/>
        </p:nvSpPr>
        <p:spPr>
          <a:xfrm>
            <a:off x="4898065" y="6262042"/>
            <a:ext cx="679774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i="1" dirty="0"/>
              <a:t>Turbo-charged by C-19 necessities and new habits! </a:t>
            </a:r>
          </a:p>
        </p:txBody>
      </p:sp>
    </p:spTree>
    <p:extLst>
      <p:ext uri="{BB962C8B-B14F-4D97-AF65-F5344CB8AC3E}">
        <p14:creationId xmlns:p14="http://schemas.microsoft.com/office/powerpoint/2010/main" val="300683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6442-EB4B-4F96-956E-04224CBC1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6591" cy="1325563"/>
          </a:xfrm>
        </p:spPr>
        <p:txBody>
          <a:bodyPr/>
          <a:lstStyle/>
          <a:p>
            <a:r>
              <a:rPr lang="en-US" dirty="0"/>
              <a:t>C-19: New - Zoom and E-buying – Habits; and…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9C41C-50CC-443E-9142-A31DEFC6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CEOs keep surveying customer CEOs about C-19’s </a:t>
            </a:r>
          </a:p>
          <a:p>
            <a:pPr lvl="1"/>
            <a:r>
              <a:rPr lang="en-US" dirty="0"/>
              <a:t>New needs and (even partial) solutions (for fees or goodwill points)</a:t>
            </a:r>
          </a:p>
          <a:p>
            <a:pPr lvl="1"/>
            <a:r>
              <a:rPr lang="en-US" dirty="0"/>
              <a:t>Rebalancing work from home v office.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And, rebalancing: e-sales and marketing mix.</a:t>
            </a:r>
          </a:p>
          <a:p>
            <a:r>
              <a:rPr lang="en-US" dirty="0"/>
              <a:t>Demands for concessions? </a:t>
            </a:r>
          </a:p>
          <a:p>
            <a:pPr lvl="1"/>
            <a:r>
              <a:rPr lang="en-US" dirty="0"/>
              <a:t>Quid Pro Quo v Win-Lose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Pivot into process tweaking or 3PL deals (unbundled services for fees) </a:t>
            </a:r>
          </a:p>
          <a:p>
            <a:r>
              <a:rPr lang="en-US" dirty="0"/>
              <a:t>Reps: ditto for all buying influences at key accounts</a:t>
            </a:r>
          </a:p>
          <a:p>
            <a:pPr lvl="1"/>
            <a:r>
              <a:rPr lang="en-US" dirty="0"/>
              <a:t>Get e-tool savvy now. </a:t>
            </a:r>
          </a:p>
          <a:p>
            <a:pPr lvl="1"/>
            <a:r>
              <a:rPr lang="en-US" dirty="0"/>
              <a:t>Fun, team to team experiments? </a:t>
            </a:r>
            <a:r>
              <a:rPr lang="en-US" b="1" i="1" dirty="0">
                <a:solidFill>
                  <a:srgbClr val="C00000"/>
                </a:solidFill>
              </a:rPr>
              <a:t>Multi-strand rope building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Proactively, co-create </a:t>
            </a:r>
            <a:r>
              <a:rPr lang="en-US" dirty="0"/>
              <a:t>v React to New Edicts eventually </a:t>
            </a:r>
          </a:p>
        </p:txBody>
      </p:sp>
    </p:spTree>
    <p:extLst>
      <p:ext uri="{BB962C8B-B14F-4D97-AF65-F5344CB8AC3E}">
        <p14:creationId xmlns:p14="http://schemas.microsoft.com/office/powerpoint/2010/main" val="854476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F1FB8-4EC1-468A-BE1B-B032032F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this: </a:t>
            </a:r>
            <a:r>
              <a:rPr lang="en-US" i="1" dirty="0"/>
              <a:t>“Weeks when Decades Happen” </a:t>
            </a:r>
            <a:r>
              <a:rPr lang="en-US" dirty="0"/>
              <a:t>?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D793E-7844-46FD-84C4-720A5158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7030A0"/>
                </a:solidFill>
              </a:rPr>
              <a:t>“There are decades where nothing happens, and there are weeks when decades happen”      </a:t>
            </a:r>
            <a:r>
              <a:rPr lang="en-US" sz="2000" i="1" dirty="0">
                <a:solidFill>
                  <a:srgbClr val="7030A0"/>
                </a:solidFill>
              </a:rPr>
              <a:t>Vladimir Lenin </a:t>
            </a:r>
          </a:p>
          <a:p>
            <a:r>
              <a:rPr lang="en-US" dirty="0"/>
              <a:t>Conform to channel ecosystem. But, forces of change build</a:t>
            </a:r>
          </a:p>
          <a:p>
            <a:pPr lvl="1"/>
            <a:r>
              <a:rPr lang="en-US" dirty="0"/>
              <a:t>Like tectonic plates until the earthquake</a:t>
            </a:r>
          </a:p>
          <a:p>
            <a:r>
              <a:rPr lang="en-US" dirty="0"/>
              <a:t>C-19 economic collapse + all-digital new habits for 12+ weeks</a:t>
            </a:r>
          </a:p>
          <a:p>
            <a:pPr lvl="1"/>
            <a:r>
              <a:rPr lang="en-US" dirty="0"/>
              <a:t>And, AMZ getting stronger due to unique: infrastructure, innovation speed. </a:t>
            </a:r>
          </a:p>
          <a:p>
            <a:r>
              <a:rPr lang="en-US" dirty="0"/>
              <a:t>Old business, selling models shaken down. Unweave, Reweave. </a:t>
            </a:r>
          </a:p>
          <a:p>
            <a:r>
              <a:rPr lang="en-US" dirty="0"/>
              <a:t>Cases: Milkmen ‘64-’68. Drug, Grocery selling in ‘80’s. etc. (W# 8,9) </a:t>
            </a:r>
          </a:p>
        </p:txBody>
      </p:sp>
    </p:spTree>
    <p:extLst>
      <p:ext uri="{BB962C8B-B14F-4D97-AF65-F5344CB8AC3E}">
        <p14:creationId xmlns:p14="http://schemas.microsoft.com/office/powerpoint/2010/main" val="351493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B0D99-207B-4D8C-8249-570538A4F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Thoughts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FDC3-EC2E-4A8B-AB95-699C3B46B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C-19: a crisis </a:t>
            </a:r>
            <a:r>
              <a:rPr lang="en-US" i="1" u="sng" dirty="0"/>
              <a:t>and</a:t>
            </a:r>
            <a:r>
              <a:rPr lang="en-US" dirty="0"/>
              <a:t> a catalyst for faster ecommerce model changes </a:t>
            </a:r>
          </a:p>
          <a:p>
            <a:r>
              <a:rPr lang="en-US" dirty="0"/>
              <a:t>Do 3 Levels of DURRR Plans v. Chain-sawing to death</a:t>
            </a:r>
          </a:p>
          <a:p>
            <a:r>
              <a:rPr lang="en-US" dirty="0"/>
              <a:t>Need to master Net-Profit Analytics + insights, plays, skills, models</a:t>
            </a:r>
          </a:p>
          <a:p>
            <a:r>
              <a:rPr lang="en-US" dirty="0"/>
              <a:t>Lay-off to redeploy speed and ratio: context dependent</a:t>
            </a:r>
          </a:p>
          <a:p>
            <a:r>
              <a:rPr lang="en-US" dirty="0"/>
              <a:t>Be tri-focal to win in 2023 with constant updating of plans</a:t>
            </a:r>
          </a:p>
          <a:p>
            <a:r>
              <a:rPr lang="en-US" dirty="0"/>
              <a:t>Sign up your NPA Champion (intrapreneurs) for my 12-week course. </a:t>
            </a:r>
          </a:p>
          <a:p>
            <a:pPr lvl="1"/>
            <a:r>
              <a:rPr lang="en-US" dirty="0"/>
              <a:t>All 11 webinars will be recorded and available by mid-May</a:t>
            </a:r>
          </a:p>
          <a:p>
            <a:pPr lvl="1"/>
            <a:r>
              <a:rPr lang="en-US" dirty="0"/>
              <a:t>Ecommerce2023: </a:t>
            </a:r>
            <a:r>
              <a:rPr lang="en-US" dirty="0">
                <a:hlinkClick r:id="rId2"/>
              </a:rPr>
              <a:t>http://www.waypointanalytics.net/waypoint.asp?pg=2150</a:t>
            </a:r>
            <a:endParaRPr lang="en-US" dirty="0"/>
          </a:p>
          <a:p>
            <a:pPr lvl="1"/>
            <a:r>
              <a:rPr lang="en-US" dirty="0"/>
              <a:t>At </a:t>
            </a:r>
            <a:r>
              <a:rPr lang="en-US" dirty="0">
                <a:hlinkClick r:id="rId3"/>
              </a:rPr>
              <a:t>www.merrifieldact2.com</a:t>
            </a:r>
            <a:r>
              <a:rPr lang="en-US" dirty="0"/>
              <a:t>: latest blogs; </a:t>
            </a:r>
            <a:r>
              <a:rPr lang="en-US" i="1" dirty="0"/>
              <a:t>Core Renewal Roadmap</a:t>
            </a:r>
            <a:r>
              <a:rPr lang="en-US" dirty="0"/>
              <a:t>. </a:t>
            </a:r>
          </a:p>
          <a:p>
            <a:pPr lvl="1"/>
            <a:r>
              <a:rPr lang="en-US" b="1" dirty="0" err="1"/>
              <a:t>Linkedin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dirty="0"/>
              <a:t>“D. Bruce Merrifield, Jr”. Curated posts with commentary.   </a:t>
            </a:r>
          </a:p>
        </p:txBody>
      </p:sp>
    </p:spTree>
    <p:extLst>
      <p:ext uri="{BB962C8B-B14F-4D97-AF65-F5344CB8AC3E}">
        <p14:creationId xmlns:p14="http://schemas.microsoft.com/office/powerpoint/2010/main" val="413272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A984-0B8D-4818-B88F-388D8DF95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11-Webinar Series* Completed 2/14/20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39D20-B90D-45FF-A66C-F92AF7F06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Then, World C-19 Shutdown hits US on Friday the 13</a:t>
            </a:r>
            <a:r>
              <a:rPr lang="en-US" baseline="30000" dirty="0"/>
              <a:t>th</a:t>
            </a:r>
            <a:r>
              <a:rPr lang="en-US" dirty="0"/>
              <a:t> (March)  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Paradigm Shift which accelerates “</a:t>
            </a:r>
            <a:r>
              <a:rPr lang="en-US" b="1" i="1" dirty="0">
                <a:solidFill>
                  <a:srgbClr val="C00000"/>
                </a:solidFill>
              </a:rPr>
              <a:t>eCommerce 2023”  </a:t>
            </a:r>
          </a:p>
          <a:p>
            <a:r>
              <a:rPr lang="en-US" dirty="0"/>
              <a:t>In a coma requiring govt largess(debt) for Oxygen</a:t>
            </a:r>
          </a:p>
          <a:p>
            <a:pPr lvl="1"/>
            <a:r>
              <a:rPr lang="en-US" dirty="0"/>
              <a:t>Big Zombies win. Many small fry will close or </a:t>
            </a:r>
            <a:r>
              <a:rPr lang="en-US" dirty="0">
                <a:sym typeface="Wingdings" panose="05000000000000000000" pitchFamily="2" charset="2"/>
              </a:rPr>
              <a:t>consolidate 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Recovery burdens? Fear, debt, unfunded Pensions, retirements, etc.</a:t>
            </a:r>
          </a:p>
          <a:p>
            <a:r>
              <a:rPr lang="en-US" dirty="0"/>
              <a:t>All (political spectrum) Re-open Economy Plans, not good: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Their Phase 2’s: </a:t>
            </a:r>
            <a:r>
              <a:rPr lang="en-US" dirty="0"/>
              <a:t>require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/>
              <a:t>non-existent</a:t>
            </a:r>
            <a:r>
              <a:rPr lang="en-US" b="1" i="1" dirty="0"/>
              <a:t> </a:t>
            </a:r>
            <a:r>
              <a:rPr lang="en-US" dirty="0"/>
              <a:t>testing requirements </a:t>
            </a:r>
          </a:p>
          <a:p>
            <a:pPr lvl="1"/>
            <a:r>
              <a:rPr lang="en-US" dirty="0"/>
              <a:t>Average scenario? 80%-lite by fall. Back to peak in 2+ years</a:t>
            </a:r>
          </a:p>
          <a:p>
            <a:pPr lvl="1"/>
            <a:r>
              <a:rPr lang="en-US" dirty="0"/>
              <a:t>Plus: Global, supply-chains disrupted, re-shored, reknitted</a:t>
            </a:r>
          </a:p>
          <a:p>
            <a:r>
              <a:rPr lang="en-US" dirty="0"/>
              <a:t>Murphy’s Law on Steroids. Need 3 </a:t>
            </a:r>
            <a:r>
              <a:rPr lang="en-US" b="1" i="1" u="sng" dirty="0">
                <a:solidFill>
                  <a:srgbClr val="C00000"/>
                </a:solidFill>
              </a:rPr>
              <a:t>DURRR </a:t>
            </a:r>
            <a:r>
              <a:rPr lang="en-US" dirty="0"/>
              <a:t>scenario plans?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BAFA0D-2A0B-484E-8D9B-EB639F5A282D}"/>
              </a:ext>
            </a:extLst>
          </p:cNvPr>
          <p:cNvSpPr txBox="1"/>
          <p:nvPr/>
        </p:nvSpPr>
        <p:spPr>
          <a:xfrm>
            <a:off x="838200" y="6101725"/>
            <a:ext cx="751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Under “ecommerce2023” tab at </a:t>
            </a:r>
            <a:r>
              <a:rPr lang="en-US" dirty="0">
                <a:hlinkClick r:id="rId2"/>
              </a:rPr>
              <a:t>www.merrifieldact2.com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629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F7CE-B200-47DB-A701-F0DD55DE5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DURRR PLANS?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152CA-C20D-42AA-B4FA-D889EA99E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Dynamically adjustable – best, worst, likely – scenario plans</a:t>
            </a:r>
          </a:p>
          <a:p>
            <a:pPr lvl="1"/>
            <a:r>
              <a:rPr lang="en-US" dirty="0"/>
              <a:t>Currently unforecastable. Huge </a:t>
            </a:r>
            <a:r>
              <a:rPr lang="en-US" b="1" i="1" dirty="0">
                <a:solidFill>
                  <a:srgbClr val="C00000"/>
                </a:solidFill>
              </a:rPr>
              <a:t>known unknowns. Unknown unknowns? </a:t>
            </a:r>
          </a:p>
          <a:p>
            <a:pPr lvl="1"/>
            <a:r>
              <a:rPr lang="en-US" dirty="0"/>
              <a:t>Wild cards like: autocratic, nationalistic leaders.  </a:t>
            </a:r>
          </a:p>
          <a:p>
            <a:r>
              <a:rPr lang="en-US" u="sng" dirty="0"/>
              <a:t>Hope isn’t a strategy. So: </a:t>
            </a:r>
            <a:r>
              <a:rPr lang="en-US" b="1" i="1" u="sng" dirty="0">
                <a:solidFill>
                  <a:srgbClr val="C00000"/>
                </a:solidFill>
              </a:rPr>
              <a:t>DURRR</a:t>
            </a:r>
            <a:r>
              <a:rPr lang="en-US" dirty="0"/>
              <a:t>? (Ripped athlete within!) </a:t>
            </a:r>
          </a:p>
          <a:p>
            <a:pPr lvl="1"/>
            <a:r>
              <a:rPr lang="en-US" b="1" i="1" u="sng" dirty="0">
                <a:solidFill>
                  <a:srgbClr val="C00000"/>
                </a:solidFill>
              </a:rPr>
              <a:t>D</a:t>
            </a:r>
            <a:r>
              <a:rPr lang="en-US" dirty="0"/>
              <a:t>ownsize Cost of Business. Fix hi-activity cost, low/no GM$ customers. Pick/order consolidation or defection </a:t>
            </a:r>
            <a:r>
              <a:rPr lang="en-US" dirty="0">
                <a:sym typeface="Wingdings" panose="05000000000000000000" pitchFamily="2" charset="2"/>
              </a:rPr>
              <a:t> Slack to layoff, reinvest</a:t>
            </a:r>
            <a:endParaRPr lang="en-US" dirty="0"/>
          </a:p>
          <a:p>
            <a:pPr lvl="1"/>
            <a:r>
              <a:rPr lang="en-US" b="1" i="1" u="sng" dirty="0">
                <a:solidFill>
                  <a:srgbClr val="C00000"/>
                </a:solidFill>
              </a:rPr>
              <a:t>U</a:t>
            </a:r>
            <a:r>
              <a:rPr lang="en-US" dirty="0"/>
              <a:t>pgrade: Keep Best Customers and People</a:t>
            </a:r>
          </a:p>
          <a:p>
            <a:pPr lvl="1"/>
            <a:r>
              <a:rPr lang="en-US" b="1" i="1" u="sng" dirty="0">
                <a:solidFill>
                  <a:srgbClr val="C00000"/>
                </a:solidFill>
              </a:rPr>
              <a:t>R</a:t>
            </a:r>
            <a:r>
              <a:rPr lang="en-US" dirty="0"/>
              <a:t>efocus, </a:t>
            </a:r>
            <a:r>
              <a:rPr lang="en-US" b="1" i="1" u="sng" dirty="0">
                <a:solidFill>
                  <a:srgbClr val="C00000"/>
                </a:solidFill>
              </a:rPr>
              <a:t>R</a:t>
            </a:r>
            <a:r>
              <a:rPr lang="en-US" dirty="0"/>
              <a:t>enew: Improve total service value/partner</a:t>
            </a:r>
          </a:p>
          <a:p>
            <a:pPr lvl="1"/>
            <a:r>
              <a:rPr lang="en-US" dirty="0"/>
              <a:t>DURR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profits, confidence and agility to (digitally) </a:t>
            </a:r>
            <a:r>
              <a:rPr lang="en-US" b="1" i="1" u="sng" dirty="0">
                <a:solidFill>
                  <a:srgbClr val="C00000"/>
                </a:solidFill>
              </a:rPr>
              <a:t>R</a:t>
            </a:r>
            <a:r>
              <a:rPr lang="en-US" dirty="0"/>
              <a:t>einvent.</a:t>
            </a:r>
          </a:p>
          <a:p>
            <a:pPr marL="457200" lvl="1" indent="0">
              <a:buNone/>
            </a:pPr>
            <a:r>
              <a:rPr lang="en-US" dirty="0"/>
              <a:t>	The converging trends for eCommerce 2023 + </a:t>
            </a:r>
            <a:r>
              <a:rPr lang="en-US" b="1" i="1" dirty="0">
                <a:solidFill>
                  <a:srgbClr val="C00000"/>
                </a:solidFill>
              </a:rPr>
              <a:t>C-19 accelerant 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557AAD90-2AB3-4A5E-8C8B-15B666B05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930" y="3888666"/>
            <a:ext cx="2161270" cy="279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9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B864-7490-4685-8832-16270EE3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Chain-Saw Method v DURRR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A84DC-264D-4531-9F64-6D13CD7F5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Chain-saw? Uses financial #s lens. As margin dollars decline: </a:t>
            </a:r>
          </a:p>
          <a:p>
            <a:pPr lvl="1"/>
            <a:r>
              <a:rPr lang="en-US" dirty="0"/>
              <a:t>Cut all expenses proportionately </a:t>
            </a:r>
          </a:p>
          <a:p>
            <a:pPr lvl="1"/>
            <a:r>
              <a:rPr lang="en-US" dirty="0"/>
              <a:t>Cut all discretionary expenses</a:t>
            </a:r>
          </a:p>
          <a:p>
            <a:pPr lvl="1"/>
            <a:r>
              <a:rPr lang="en-US" dirty="0"/>
              <a:t>Cut all forward investments (2023 e-vision experiments)</a:t>
            </a:r>
          </a:p>
          <a:p>
            <a:pPr lvl="1"/>
            <a:r>
              <a:rPr lang="en-US" dirty="0"/>
              <a:t>Weaken capabilities across the board for best/worst customers</a:t>
            </a:r>
          </a:p>
          <a:p>
            <a:pPr lvl="1"/>
            <a:r>
              <a:rPr lang="en-US" dirty="0"/>
              <a:t>Sell harder in the same, old-school way</a:t>
            </a:r>
          </a:p>
          <a:p>
            <a:pPr lvl="1"/>
            <a:r>
              <a:rPr lang="en-US" dirty="0"/>
              <a:t>Be toughest on win-lose, juice-shifting with channel “partners”</a:t>
            </a:r>
          </a:p>
          <a:p>
            <a:pPr marL="457200" lvl="1" indent="0">
              <a:buNone/>
            </a:pPr>
            <a:r>
              <a:rPr lang="en-US" dirty="0"/>
              <a:t>    v. Quid Pro Quo/Judo/Pivot into: win-win, sole-supply solution</a:t>
            </a:r>
          </a:p>
          <a:p>
            <a:r>
              <a:rPr lang="en-US" dirty="0"/>
              <a:t>Typical distributor has hiding within aggregate financial numbers:</a:t>
            </a:r>
          </a:p>
          <a:p>
            <a:pPr lvl="1"/>
            <a:r>
              <a:rPr lang="en-US" dirty="0"/>
              <a:t>60%+ losing: customers, orders and line/picks.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20% of customers 150% profits to pay for losers and residual Op. Profit</a:t>
            </a:r>
            <a:endParaRPr lang="en-US" dirty="0"/>
          </a:p>
        </p:txBody>
      </p:sp>
      <p:pic>
        <p:nvPicPr>
          <p:cNvPr id="9" name="Picture 8" descr="A picture containing knife&#10;&#10;Description automatically generated">
            <a:extLst>
              <a:ext uri="{FF2B5EF4-FFF2-40B4-BE49-F238E27FC236}">
                <a16:creationId xmlns:a16="http://schemas.microsoft.com/office/drawing/2014/main" id="{4C1501C4-3387-4912-B28D-608D4413B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25965" y="2286000"/>
            <a:ext cx="2271101" cy="245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4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34F5-3D28-46DC-BB18-18E3A121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3 Adjustable Plans (best, worst, likely) ?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76D3697-759C-4C4B-AE75-6746950DE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155" y="1374027"/>
            <a:ext cx="9604450" cy="513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A8F5FE-B74A-4461-B5F9-79E2B446A030}"/>
              </a:ext>
            </a:extLst>
          </p:cNvPr>
          <p:cNvSpPr txBox="1"/>
          <p:nvPr/>
        </p:nvSpPr>
        <p:spPr>
          <a:xfrm>
            <a:off x="5592726" y="6135619"/>
            <a:ext cx="474212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But, No One Knows. Unforecastable. Stay Agile</a:t>
            </a:r>
          </a:p>
        </p:txBody>
      </p:sp>
    </p:spTree>
    <p:extLst>
      <p:ext uri="{BB962C8B-B14F-4D97-AF65-F5344CB8AC3E}">
        <p14:creationId xmlns:p14="http://schemas.microsoft.com/office/powerpoint/2010/main" val="80534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0631-4F03-41AC-A503-F1E0CBF0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Tri-Focal in All Decision Making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D4DB6-08B5-45B3-8B0C-F9EE32923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Bi-focal, Basketball analogy: decision-path against “full-court press”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u="sng" dirty="0"/>
              <a:t>Immediate lens</a:t>
            </a:r>
            <a:r>
              <a:rPr lang="en-US" i="1" dirty="0"/>
              <a:t>: </a:t>
            </a:r>
            <a:r>
              <a:rPr lang="en-US" dirty="0"/>
              <a:t>C-19 challenges. Heroic now! Tunneling mindset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u="sng" dirty="0"/>
              <a:t>Intermediate lens</a:t>
            </a:r>
            <a:r>
              <a:rPr lang="en-US" dirty="0"/>
              <a:t>: Creatively doing DURR plans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u="sng" dirty="0"/>
              <a:t>Farsighted lens</a:t>
            </a:r>
            <a:r>
              <a:rPr lang="en-US" dirty="0"/>
              <a:t>: (</a:t>
            </a:r>
            <a:r>
              <a:rPr lang="en-US" b="1" i="1" u="sng" dirty="0">
                <a:solidFill>
                  <a:srgbClr val="C00000"/>
                </a:solidFill>
              </a:rPr>
              <a:t>R</a:t>
            </a:r>
            <a:r>
              <a:rPr lang="en-US" dirty="0"/>
              <a:t>einvent) </a:t>
            </a:r>
            <a:r>
              <a:rPr lang="en-US" b="1" i="1" dirty="0">
                <a:solidFill>
                  <a:srgbClr val="C00000"/>
                </a:solidFill>
              </a:rPr>
              <a:t>Back-cast</a:t>
            </a:r>
            <a:r>
              <a:rPr lang="en-US" dirty="0"/>
              <a:t> to do E-win steps forward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Deal with Amazon Business (other category platforms?)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Beat laggard Brands and distributors with model innovations for: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Seamless, e-buying-journey: </a:t>
            </a:r>
            <a:r>
              <a:rPr lang="en-US" i="1" dirty="0">
                <a:solidFill>
                  <a:srgbClr val="C00000"/>
                </a:solidFill>
              </a:rPr>
              <a:t>(omni) channel models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Customer-centric, </a:t>
            </a:r>
            <a:r>
              <a:rPr lang="en-US" i="1" dirty="0">
                <a:solidFill>
                  <a:srgbClr val="C00000"/>
                </a:solidFill>
              </a:rPr>
              <a:t>3PL replenishment process solutions (</a:t>
            </a:r>
            <a:r>
              <a:rPr lang="en-US" i="1" dirty="0" err="1">
                <a:solidFill>
                  <a:srgbClr val="C00000"/>
                </a:solidFill>
              </a:rPr>
              <a:t>McD’s</a:t>
            </a:r>
            <a:r>
              <a:rPr lang="en-US" i="1" dirty="0">
                <a:solidFill>
                  <a:srgbClr val="C00000"/>
                </a:solidFill>
              </a:rPr>
              <a:t>!)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i="1" dirty="0">
                <a:solidFill>
                  <a:srgbClr val="C00000"/>
                </a:solidFill>
              </a:rPr>
              <a:t>Facetime/e-selling re-balance model</a:t>
            </a:r>
            <a:r>
              <a:rPr lang="en-US" b="1" i="1" u="sng" dirty="0">
                <a:solidFill>
                  <a:srgbClr val="C00000"/>
                </a:solidFill>
              </a:rPr>
              <a:t>s</a:t>
            </a:r>
            <a:r>
              <a:rPr lang="en-US" dirty="0"/>
              <a:t>    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41EF43-C34D-4934-8AE5-EE3EB7D44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8" y="5252484"/>
            <a:ext cx="2408273" cy="160551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6D2D693-F011-4346-B0A1-A195C86AA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864" y="5004562"/>
            <a:ext cx="1702821" cy="160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CAE6-DECA-4789-B2B5-C8089041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Do DURRR?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C826-63E3-4ABA-B69F-B152DCFC0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Long-answer: my 11-webinar series </a:t>
            </a:r>
          </a:p>
          <a:p>
            <a:r>
              <a:rPr lang="en-US" dirty="0"/>
              <a:t>Need Higher Math to Do Better Solutions </a:t>
            </a:r>
          </a:p>
          <a:p>
            <a:pPr lvl="1"/>
            <a:r>
              <a:rPr lang="en-US" dirty="0"/>
              <a:t>Calculus to engineer modern world and…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Net-Profit Analytics </a:t>
            </a:r>
            <a:r>
              <a:rPr lang="en-US" dirty="0"/>
              <a:t>(at line/pick/</a:t>
            </a:r>
            <a:r>
              <a:rPr lang="en-US" dirty="0" err="1"/>
              <a:t>sku</a:t>
            </a:r>
            <a:r>
              <a:rPr lang="en-US" dirty="0"/>
              <a:t> level) to DURRR. Tiny steps or Leaps </a:t>
            </a:r>
          </a:p>
          <a:p>
            <a:r>
              <a:rPr lang="en-US" dirty="0"/>
              <a:t>Bias of 11 webinars is: </a:t>
            </a:r>
            <a:r>
              <a:rPr lang="en-US" i="1" dirty="0">
                <a:solidFill>
                  <a:srgbClr val="C00000"/>
                </a:solidFill>
              </a:rPr>
              <a:t>“appreciative inquiry”; </a:t>
            </a:r>
            <a:r>
              <a:rPr lang="en-US" dirty="0"/>
              <a:t>“</a:t>
            </a:r>
            <a:r>
              <a:rPr lang="en-US" i="1" dirty="0">
                <a:solidFill>
                  <a:srgbClr val="C00000"/>
                </a:solidFill>
              </a:rPr>
              <a:t>bright-spot mgt”</a:t>
            </a:r>
          </a:p>
          <a:p>
            <a:pPr lvl="1"/>
            <a:r>
              <a:rPr lang="en-US" dirty="0"/>
              <a:t>Win at bright spots. Get too busy. Courage to fix losing customers. </a:t>
            </a:r>
          </a:p>
          <a:p>
            <a:pPr lvl="1"/>
            <a:r>
              <a:rPr lang="en-US" dirty="0"/>
              <a:t>Taking baby-steps towards a full-blown DURRR (which freaks Old Beliefs)</a:t>
            </a:r>
          </a:p>
          <a:p>
            <a:r>
              <a:rPr lang="en-US" dirty="0"/>
              <a:t>C-19 bias? Create slack to: lay-off &gt; reinvest into re-focus, renew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Drastic, Plan-C case? Go after losers immediately.  </a:t>
            </a:r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70B114FC-8170-4205-9F01-53F7CAD2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395" y="52281"/>
            <a:ext cx="4249958" cy="31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7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99E1-452D-4FDD-AA37-030C5AFEB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DURR Case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31FA2-2FE1-41FA-B14C-1EB74C62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/>
              <a:t>Initial Facts:</a:t>
            </a:r>
          </a:p>
          <a:p>
            <a:r>
              <a:rPr lang="en-US" dirty="0"/>
              <a:t>Huge, small-customer, small-order problem</a:t>
            </a:r>
          </a:p>
          <a:p>
            <a:pPr lvl="1"/>
            <a:r>
              <a:rPr lang="en-US" dirty="0"/>
              <a:t>3000 accounts </a:t>
            </a:r>
            <a:r>
              <a:rPr lang="en-US" dirty="0">
                <a:sym typeface="Wingdings" panose="05000000000000000000" pitchFamily="2" charset="2"/>
              </a:rPr>
              <a:t> $7MM in sales. 40%  150% profits; 60% losers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120 accounts enough annual GM$s (3K+) to support 10+ rep-calls per year</a:t>
            </a:r>
            <a:endParaRPr lang="en-US" dirty="0"/>
          </a:p>
          <a:p>
            <a:pPr lvl="1"/>
            <a:r>
              <a:rPr lang="en-US" dirty="0"/>
              <a:t>Weak reps were assigned (calling on?) too many minnows</a:t>
            </a:r>
          </a:p>
          <a:p>
            <a:r>
              <a:rPr lang="en-US" dirty="0"/>
              <a:t>10 warehouse workers equal to their pay of 85% of average.</a:t>
            </a:r>
          </a:p>
          <a:p>
            <a:pPr lvl="1"/>
            <a:r>
              <a:rPr lang="en-US" dirty="0"/>
              <a:t>Vision: 5 industrial, </a:t>
            </a:r>
            <a:r>
              <a:rPr lang="en-US" i="1" u="sng" dirty="0"/>
              <a:t>cross-trained</a:t>
            </a:r>
            <a:r>
              <a:rPr lang="en-US" dirty="0"/>
              <a:t>, athletes creating “Service Excellence” </a:t>
            </a:r>
          </a:p>
          <a:p>
            <a:pPr lvl="1"/>
            <a:r>
              <a:rPr lang="en-US" dirty="0"/>
              <a:t>Pay 140%+ of going warehouse wage for 200% output. Like: UPS, FedEx, LL Bean </a:t>
            </a:r>
          </a:p>
          <a:p>
            <a:r>
              <a:rPr lang="en-US" dirty="0"/>
              <a:t>Back-Office Paper-Mill for: billing, credits, A/R collection</a:t>
            </a:r>
          </a:p>
          <a:p>
            <a:r>
              <a:rPr lang="en-US" dirty="0"/>
              <a:t>Needs: Service Manager. Inside sales: split charm &amp; technical</a:t>
            </a:r>
          </a:p>
        </p:txBody>
      </p:sp>
    </p:spTree>
    <p:extLst>
      <p:ext uri="{BB962C8B-B14F-4D97-AF65-F5344CB8AC3E}">
        <p14:creationId xmlns:p14="http://schemas.microsoft.com/office/powerpoint/2010/main" val="6218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4EB9-ED0A-492A-9562-BB0CACF64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DURR Action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F640A-86C6-438D-870D-927798155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Pix of 5 most net-profitable customers and 5 targets + “Big 8” (20/80…)</a:t>
            </a:r>
          </a:p>
          <a:p>
            <a:pPr marL="514350" indent="-514350">
              <a:buAutoNum type="arabicPeriod"/>
            </a:pPr>
            <a:r>
              <a:rPr lang="en-US" dirty="0"/>
              <a:t>Reduced reps from 9 to 3 who got the 120, biggest accounts (3K+)</a:t>
            </a:r>
          </a:p>
          <a:p>
            <a:pPr marL="514350" indent="-514350">
              <a:buAutoNum type="arabicPeriod"/>
            </a:pPr>
            <a:r>
              <a:rPr lang="en-US" dirty="0"/>
              <a:t>Created Telemarketing (1400) and </a:t>
            </a:r>
            <a:r>
              <a:rPr lang="en-US" dirty="0">
                <a:sym typeface="Wingdings" panose="05000000000000000000" pitchFamily="2" charset="2"/>
              </a:rPr>
              <a:t>Minnow (1500)</a:t>
            </a:r>
            <a:r>
              <a:rPr lang="en-US" dirty="0"/>
              <a:t> Divisions </a:t>
            </a:r>
          </a:p>
          <a:p>
            <a:pPr lvl="1"/>
            <a:r>
              <a:rPr lang="en-US" dirty="0"/>
              <a:t>Minnows informed about new (profitable) terms. Telemarketing: 3-500 territory? </a:t>
            </a:r>
          </a:p>
          <a:p>
            <a:pPr marL="514350" indent="-514350">
              <a:buAutoNum type="arabicPeriod"/>
            </a:pPr>
            <a:r>
              <a:rPr lang="en-US" dirty="0"/>
              <a:t>Tracked order consolidation. Laid off 3 in warehouse. 30% raises to rest.</a:t>
            </a:r>
          </a:p>
          <a:p>
            <a:pPr lvl="1"/>
            <a:r>
              <a:rPr lang="en-US" dirty="0"/>
              <a:t>Vision: 5 cross-trained, self-managing. 140%+ comp for 200% effective output</a:t>
            </a:r>
          </a:p>
          <a:p>
            <a:pPr marL="514350" indent="-514350">
              <a:buAutoNum type="arabicPeriod"/>
            </a:pPr>
            <a:r>
              <a:rPr lang="en-US" dirty="0"/>
              <a:t>Redeployed 2 inside reps to: Service Manager; Tech database. </a:t>
            </a:r>
          </a:p>
          <a:p>
            <a:pPr marL="514350" indent="-514350">
              <a:buAutoNum type="arabicPeriod"/>
            </a:pPr>
            <a:r>
              <a:rPr lang="en-US" dirty="0"/>
              <a:t>Laid off 2 back-office folks. (50 total to 42)</a:t>
            </a:r>
          </a:p>
          <a:p>
            <a:pPr marL="514350" indent="-514350">
              <a:buAutoNum type="arabicPeriod"/>
            </a:pPr>
            <a:r>
              <a:rPr lang="en-US" b="1" i="1" dirty="0">
                <a:solidFill>
                  <a:srgbClr val="C00000"/>
                </a:solidFill>
              </a:rPr>
              <a:t>Loss to Profit in 2 months. </a:t>
            </a:r>
          </a:p>
          <a:p>
            <a:pPr marL="514350" indent="-514350">
              <a:buAutoNum type="arabicPeriod"/>
            </a:pPr>
            <a:r>
              <a:rPr lang="en-US" b="1" i="1" dirty="0">
                <a:solidFill>
                  <a:srgbClr val="7030A0"/>
                </a:solidFill>
              </a:rPr>
              <a:t>3 years later: $</a:t>
            </a:r>
            <a:r>
              <a:rPr lang="en-US" b="1" i="1" dirty="0">
                <a:solidFill>
                  <a:srgbClr val="7030A0"/>
                </a:solidFill>
                <a:sym typeface="Wingdings" panose="05000000000000000000" pitchFamily="2" charset="2"/>
              </a:rPr>
              <a:t>24MM sales; 1000 active accounts; 5% op profit  </a:t>
            </a:r>
            <a:r>
              <a:rPr lang="en-US" b="1" i="1" dirty="0">
                <a:solidFill>
                  <a:srgbClr val="7030A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4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1520</Words>
  <Application>Microsoft Office PowerPoint</Application>
  <PresentationFormat>Widescreen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C-19 Paradigm Change:  Getting to the “New Normal”</vt:lpstr>
      <vt:lpstr>My 11-Webinar Series* Completed 2/14/20</vt:lpstr>
      <vt:lpstr>3 DURRR PLANS? </vt:lpstr>
      <vt:lpstr>Chain-Saw Method v DURRR</vt:lpstr>
      <vt:lpstr>Why 3 Adjustable Plans (best, worst, likely) ? </vt:lpstr>
      <vt:lpstr>Be Tri-Focal in All Decision Making </vt:lpstr>
      <vt:lpstr>How Do You Do DURRR?</vt:lpstr>
      <vt:lpstr>Extreme DURR Case </vt:lpstr>
      <vt:lpstr>Extreme DURR Action Steps</vt:lpstr>
      <vt:lpstr>Plan C: Scary? Fast (small, hi-lev.) Steps (W #11*)</vt:lpstr>
      <vt:lpstr>DURRR for Excess-Distributor, Metro Capacity</vt:lpstr>
      <vt:lpstr>C-19 Impact on “eCommerce 2023” </vt:lpstr>
      <vt:lpstr>C-19: New - Zoom and E-buying – Habits; and… </vt:lpstr>
      <vt:lpstr>Is this: “Weeks when Decades Happen” ?</vt:lpstr>
      <vt:lpstr>Summary Thoughts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Paradigm Thinking C-19 Pandemic’s New Normal</dc:title>
  <dc:creator>Dudley Merrifield</dc:creator>
  <cp:lastModifiedBy>Dudley Merrifield</cp:lastModifiedBy>
  <cp:revision>41</cp:revision>
  <dcterms:created xsi:type="dcterms:W3CDTF">2020-04-14T18:39:40Z</dcterms:created>
  <dcterms:modified xsi:type="dcterms:W3CDTF">2020-04-16T21:48:10Z</dcterms:modified>
</cp:coreProperties>
</file>