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691" r:id="rId2"/>
    <p:sldId id="692" r:id="rId3"/>
    <p:sldId id="711" r:id="rId4"/>
    <p:sldId id="690" r:id="rId5"/>
    <p:sldId id="682" r:id="rId6"/>
    <p:sldId id="693" r:id="rId7"/>
    <p:sldId id="695" r:id="rId8"/>
    <p:sldId id="686" r:id="rId9"/>
    <p:sldId id="696" r:id="rId10"/>
    <p:sldId id="697" r:id="rId11"/>
    <p:sldId id="700" r:id="rId12"/>
    <p:sldId id="694" r:id="rId13"/>
    <p:sldId id="701" r:id="rId14"/>
    <p:sldId id="687" r:id="rId15"/>
    <p:sldId id="703" r:id="rId16"/>
    <p:sldId id="702" r:id="rId17"/>
    <p:sldId id="699" r:id="rId18"/>
    <p:sldId id="704" r:id="rId19"/>
    <p:sldId id="705" r:id="rId20"/>
    <p:sldId id="706" r:id="rId21"/>
    <p:sldId id="707" r:id="rId22"/>
    <p:sldId id="708" r:id="rId23"/>
    <p:sldId id="709" r:id="rId24"/>
    <p:sldId id="710" r:id="rId25"/>
    <p:sldId id="688" r:id="rId26"/>
    <p:sldId id="712" r:id="rId27"/>
    <p:sldId id="713" r:id="rId28"/>
    <p:sldId id="366" r:id="rId2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40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i="0" baseline="0" dirty="0"/>
              <a:t>Margin &amp; Profit Rates </a:t>
            </a:r>
            <a:r>
              <a:rPr lang="en-US" sz="2400" b="1" i="0" baseline="0" dirty="0"/>
              <a:t>(2016-2023)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GM%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xVal>
          <c:yVal>
            <c:numRef>
              <c:f>Sheet1!$B$2:$B$9</c:f>
              <c:numCache>
                <c:formatCode>0.0%</c:formatCode>
                <c:ptCount val="8"/>
                <c:pt idx="0">
                  <c:v>0.215</c:v>
                </c:pt>
                <c:pt idx="1">
                  <c:v>0.23350000000000001</c:v>
                </c:pt>
                <c:pt idx="2">
                  <c:v>0.23469999999999999</c:v>
                </c:pt>
                <c:pt idx="3">
                  <c:v>0.24329999999999999</c:v>
                </c:pt>
                <c:pt idx="4">
                  <c:v>0.25269999999999998</c:v>
                </c:pt>
                <c:pt idx="5">
                  <c:v>0.2422</c:v>
                </c:pt>
                <c:pt idx="6">
                  <c:v>0.24340000000000001</c:v>
                </c:pt>
                <c:pt idx="7">
                  <c:v>0.23280000000000001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04A-4122-8F6A-72FABA0308FA}"/>
            </c:ext>
          </c:extLst>
        </c:ser>
        <c:ser>
          <c:idx val="2"/>
          <c:order val="2"/>
          <c:tx>
            <c:v>Net Profit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xVal>
          <c:yVal>
            <c:numRef>
              <c:f>Sheet1!$D$2:$D$9</c:f>
              <c:numCache>
                <c:formatCode>0.0%</c:formatCode>
                <c:ptCount val="8"/>
                <c:pt idx="0">
                  <c:v>6.9800000000000001E-2</c:v>
                </c:pt>
                <c:pt idx="1">
                  <c:v>5.28E-2</c:v>
                </c:pt>
                <c:pt idx="2">
                  <c:v>3.4099999999999998E-2</c:v>
                </c:pt>
                <c:pt idx="3">
                  <c:v>2.5999999999999999E-2</c:v>
                </c:pt>
                <c:pt idx="4">
                  <c:v>5.8999999999999997E-2</c:v>
                </c:pt>
                <c:pt idx="5">
                  <c:v>5.0700000000000002E-2</c:v>
                </c:pt>
                <c:pt idx="6">
                  <c:v>5.5500000000000001E-2</c:v>
                </c:pt>
                <c:pt idx="7">
                  <c:v>4.7600000000000003E-2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04A-4122-8F6A-72FABA0308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2872751"/>
        <c:axId val="1402052015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v>NBC (Op Profit)</c:v>
                </c:tx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Sheet1!$A$2:$A$9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  <c:pt idx="5">
                        <c:v>2021</c:v>
                      </c:pt>
                      <c:pt idx="6">
                        <c:v>2022</c:v>
                      </c:pt>
                      <c:pt idx="7">
                        <c:v>2023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Sheet1!$C$2:$C$9</c15:sqref>
                        </c15:formulaRef>
                      </c:ext>
                    </c:extLst>
                    <c:numCache>
                      <c:formatCode>0.0%</c:formatCode>
                      <c:ptCount val="8"/>
                      <c:pt idx="0">
                        <c:v>8.5400000000000004E-2</c:v>
                      </c:pt>
                      <c:pt idx="1">
                        <c:v>6.8599999999999994E-2</c:v>
                      </c:pt>
                      <c:pt idx="2">
                        <c:v>5.3900000000000003E-2</c:v>
                      </c:pt>
                      <c:pt idx="3">
                        <c:v>4.7699999999999999E-2</c:v>
                      </c:pt>
                      <c:pt idx="4">
                        <c:v>7.6700000000000004E-2</c:v>
                      </c:pt>
                      <c:pt idx="5">
                        <c:v>7.7499999999999999E-2</c:v>
                      </c:pt>
                      <c:pt idx="6">
                        <c:v>7.7799999999999994E-2</c:v>
                      </c:pt>
                      <c:pt idx="7">
                        <c:v>6.9099999999999995E-2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2-004A-4122-8F6A-72FABA0308FA}"/>
                  </c:ext>
                </c:extLst>
              </c15:ser>
            </c15:filteredScatterSeries>
          </c:ext>
        </c:extLst>
      </c:scatterChart>
      <c:valAx>
        <c:axId val="1172872751"/>
        <c:scaling>
          <c:orientation val="minMax"/>
          <c:max val="2023"/>
          <c:min val="2016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2052015"/>
        <c:crosses val="autoZero"/>
        <c:crossBetween val="midCat"/>
        <c:majorUnit val="1"/>
      </c:valAx>
      <c:valAx>
        <c:axId val="140205201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1172872751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5C63B5FB-FB8C-4DE0-9B3D-D2AA0912912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757492B3-DFAF-461C-8660-D3F858BF3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00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796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796" y="3771900"/>
            <a:ext cx="9144000" cy="1485900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B3E5-9901-433D-8429-EFBE761BF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60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6474A2-89F0-4B72-9C62-357395B2CC47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B3E5-9901-433D-8429-EFBE761BF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7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di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15303" y="2008414"/>
            <a:ext cx="4076700" cy="484958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B3E5-9901-433D-8429-EFBE761BF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80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115303" y="2008414"/>
            <a:ext cx="4076700" cy="484958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B3E5-9901-433D-8429-EFBE761BF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16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B3E5-9901-433D-8429-EFBE761BF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943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di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15303" y="2008414"/>
            <a:ext cx="4076700" cy="484958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B3E5-9901-433D-8429-EFBE761BF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074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B3E5-9901-433D-8429-EFBE761BF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52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B3E5-9901-433D-8429-EFBE761BF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19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naly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EA39970-226D-42EF-B994-AB427276C2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B3E5-9901-433D-8429-EFBE761BF5D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6B43EE-4C85-4CB6-9F4A-CACF17DCB2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597" y="5133462"/>
            <a:ext cx="5079365" cy="195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619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B3E5-9901-433D-8429-EFBE761BF5D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115303" y="2008414"/>
            <a:ext cx="4076700" cy="484958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52475"/>
            <a:ext cx="10515600" cy="43529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4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0483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15303" y="2008414"/>
            <a:ext cx="4076700" cy="4849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6474A2-89F0-4B72-9C62-357395B2CC47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B3E5-9901-433D-8429-EFBE761BF5D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3830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B3E5-9901-433D-8429-EFBE761BF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38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B3E5-9901-433D-8429-EFBE761BF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696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6474A2-89F0-4B72-9C62-357395B2CC47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B3E5-9901-433D-8429-EFBE761BF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468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ce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78157"/>
            <a:ext cx="10515600" cy="1656521"/>
          </a:xfrm>
        </p:spPr>
        <p:txBody>
          <a:bodyPr/>
          <a:lstStyle>
            <a:lvl1pPr algn="ctr">
              <a:buNone/>
              <a:defRPr sz="36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B3E5-9901-433D-8429-EFBE761BF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61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 deco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5BBC26-D5C8-4678-9C7B-6480A3E6C6DF}"/>
              </a:ext>
            </a:extLst>
          </p:cNvPr>
          <p:cNvSpPr/>
          <p:nvPr userDrawn="1"/>
        </p:nvSpPr>
        <p:spPr>
          <a:xfrm>
            <a:off x="7909560" y="3962400"/>
            <a:ext cx="4282440" cy="289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B3E5-9901-433D-8429-EFBE761BF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49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di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15303" y="2008414"/>
            <a:ext cx="4076700" cy="484958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B3E5-9901-433D-8429-EFBE761BF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07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15303" y="2008414"/>
            <a:ext cx="4076700" cy="484958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115300" y="2008414"/>
            <a:ext cx="4076700" cy="4849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B3E5-9901-433D-8429-EFBE761BF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32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B3E5-9901-433D-8429-EFBE761BF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935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937350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937350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B3E5-9901-433D-8429-EFBE761BF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10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B3E5-9901-433D-8429-EFBE761BF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4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E46414B-27A8-4DC0-B40C-3B443E1145AD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505" y="3827890"/>
            <a:ext cx="4876800" cy="321564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EB3E5-9901-433D-8429-EFBE761BF5D9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6CF966-A77C-4E47-840C-86D2A25AB95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743493"/>
            <a:ext cx="2889504" cy="111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958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2" r:id="rId3"/>
    <p:sldLayoutId id="2147483681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80" r:id="rId17"/>
    <p:sldLayoutId id="2147483675" r:id="rId18"/>
    <p:sldLayoutId id="2147483676" r:id="rId19"/>
    <p:sldLayoutId id="2147483677" r:id="rId20"/>
    <p:sldLayoutId id="2147483678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0" kern="1200">
          <a:solidFill>
            <a:schemeClr val="accent5">
              <a:lumMod val="75000"/>
            </a:schemeClr>
          </a:solidFill>
          <a:latin typeface="Bookman Old Style" panose="0205060405050502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300" kern="1200">
          <a:solidFill>
            <a:schemeClr val="accent5">
              <a:lumMod val="50000"/>
            </a:schemeClr>
          </a:solidFill>
          <a:latin typeface="Bookman Old Style" panose="02050604050505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Bookman Old Style" panose="02050604050505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Bookman Old Style" panose="02050604050505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Bookman Old Style" panose="02050604050505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Bookman Old Style" panose="02050604050505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waypointanalytics.net/" TargetMode="Externa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3C5020-2DB3-4A59-AB94-F8BC0C95DDB4}"/>
              </a:ext>
            </a:extLst>
          </p:cNvPr>
          <p:cNvSpPr txBox="1"/>
          <p:nvPr/>
        </p:nvSpPr>
        <p:spPr>
          <a:xfrm>
            <a:off x="399825" y="311075"/>
            <a:ext cx="8609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Futura Hv BT" panose="020B0702020204020204" pitchFamily="34" charset="0"/>
              </a:rPr>
              <a:t>Solve the </a:t>
            </a:r>
            <a:br>
              <a:rPr lang="en-US" sz="4800" dirty="0">
                <a:solidFill>
                  <a:schemeClr val="bg1"/>
                </a:solidFill>
                <a:latin typeface="Futura Hv BT" panose="020B0702020204020204" pitchFamily="34" charset="0"/>
              </a:rPr>
            </a:br>
            <a:r>
              <a:rPr lang="en-US" sz="4800" dirty="0">
                <a:solidFill>
                  <a:schemeClr val="bg1"/>
                </a:solidFill>
                <a:latin typeface="Futura Hv BT" panose="020B0702020204020204" pitchFamily="34" charset="0"/>
              </a:rPr>
              <a:t>Small-Order Problem!</a:t>
            </a:r>
            <a:endParaRPr lang="en-US" sz="4800" dirty="0">
              <a:solidFill>
                <a:schemeClr val="bg1"/>
              </a:solidFill>
              <a:latin typeface="Futura Lt BT" panose="020B04020202040203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FAA58B-0355-45E6-9B63-EBE1671E635E}"/>
              </a:ext>
            </a:extLst>
          </p:cNvPr>
          <p:cNvSpPr txBox="1"/>
          <p:nvPr/>
        </p:nvSpPr>
        <p:spPr>
          <a:xfrm>
            <a:off x="399825" y="2105458"/>
            <a:ext cx="97760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Futura Hv BT" panose="020B0702020204020204" pitchFamily="34" charset="0"/>
              </a:rPr>
              <a:t>Act Now &amp; </a:t>
            </a:r>
            <a:br>
              <a:rPr lang="en-US" sz="3200" dirty="0">
                <a:solidFill>
                  <a:srgbClr val="FFFF00"/>
                </a:solidFill>
                <a:latin typeface="Futura Hv BT" panose="020B0702020204020204" pitchFamily="34" charset="0"/>
              </a:rPr>
            </a:br>
            <a:r>
              <a:rPr lang="en-US" sz="3200" dirty="0">
                <a:solidFill>
                  <a:srgbClr val="FFFF00"/>
                </a:solidFill>
                <a:latin typeface="Futura Hv BT" panose="020B0702020204020204" pitchFamily="34" charset="0"/>
              </a:rPr>
              <a:t>Return to High Profit Rates</a:t>
            </a:r>
          </a:p>
        </p:txBody>
      </p:sp>
    </p:spTree>
    <p:extLst>
      <p:ext uri="{BB962C8B-B14F-4D97-AF65-F5344CB8AC3E}">
        <p14:creationId xmlns:p14="http://schemas.microsoft.com/office/powerpoint/2010/main" val="4271703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EFC9F8-A1DF-0A1C-97AC-5C39E2640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49896"/>
            <a:ext cx="12192000" cy="208803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871660B-0438-4A33-9620-D77BBB17FD00}"/>
              </a:ext>
            </a:extLst>
          </p:cNvPr>
          <p:cNvSpPr/>
          <p:nvPr/>
        </p:nvSpPr>
        <p:spPr>
          <a:xfrm>
            <a:off x="8101012" y="6313379"/>
            <a:ext cx="1485900" cy="41148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6AA023-0C62-B681-59C0-F56BDE6AE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571"/>
            <a:ext cx="12342018" cy="10304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1C78A68-0399-8BBB-69D2-1C55F607D351}"/>
              </a:ext>
            </a:extLst>
          </p:cNvPr>
          <p:cNvSpPr/>
          <p:nvPr/>
        </p:nvSpPr>
        <p:spPr>
          <a:xfrm>
            <a:off x="8101012" y="5022741"/>
            <a:ext cx="1485900" cy="41148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6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EFC9F8-A1DF-0A1C-97AC-5C39E2640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8" y="-13136495"/>
            <a:ext cx="12192000" cy="208803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871660B-0438-4A33-9620-D77BBB17FD00}"/>
              </a:ext>
            </a:extLst>
          </p:cNvPr>
          <p:cNvSpPr/>
          <p:nvPr/>
        </p:nvSpPr>
        <p:spPr>
          <a:xfrm>
            <a:off x="8272462" y="5613291"/>
            <a:ext cx="1485900" cy="41148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4BC2F9-8195-5368-5A02-380E6E022550}"/>
              </a:ext>
            </a:extLst>
          </p:cNvPr>
          <p:cNvSpPr/>
          <p:nvPr/>
        </p:nvSpPr>
        <p:spPr>
          <a:xfrm>
            <a:off x="8272462" y="4797027"/>
            <a:ext cx="1485900" cy="41148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6AA023-0C62-B681-59C0-F56BDE6AE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571"/>
            <a:ext cx="12342018" cy="10304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231D05-7651-58F5-A4B3-5966A158B588}"/>
              </a:ext>
            </a:extLst>
          </p:cNvPr>
          <p:cNvSpPr/>
          <p:nvPr/>
        </p:nvSpPr>
        <p:spPr>
          <a:xfrm>
            <a:off x="8272462" y="1021854"/>
            <a:ext cx="1485900" cy="41148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9F4416-37F7-A7FA-7205-BB528675A297}"/>
              </a:ext>
            </a:extLst>
          </p:cNvPr>
          <p:cNvSpPr/>
          <p:nvPr/>
        </p:nvSpPr>
        <p:spPr>
          <a:xfrm>
            <a:off x="8272462" y="5202609"/>
            <a:ext cx="1485900" cy="41148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79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2" grpId="0" animBg="1"/>
      <p:bldP spid="2" grpId="1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E01A2-AA21-42BE-A93D-3B59F482B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Crux of the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8F45F-49FC-4BE3-8170-657F28825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order value is insufficient to cover costs</a:t>
            </a:r>
          </a:p>
          <a:p>
            <a:r>
              <a:rPr lang="en-US" dirty="0"/>
              <a:t>need to see it in detail</a:t>
            </a:r>
          </a:p>
          <a:p>
            <a:r>
              <a:rPr lang="en-US" dirty="0"/>
              <a:t>NEW PV Segment control</a:t>
            </a:r>
          </a:p>
          <a:p>
            <a:r>
              <a:rPr lang="en-US" dirty="0"/>
              <a:t>NEW Customer | Logistics / Delivery report</a:t>
            </a:r>
          </a:p>
        </p:txBody>
      </p:sp>
    </p:spTree>
    <p:extLst>
      <p:ext uri="{BB962C8B-B14F-4D97-AF65-F5344CB8AC3E}">
        <p14:creationId xmlns:p14="http://schemas.microsoft.com/office/powerpoint/2010/main" val="2006230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13F5D3-C742-30A8-320F-EBDAC7D6B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445999" cy="70008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539E451-D63A-ECF9-BC6B-E9F451D81E3C}"/>
              </a:ext>
            </a:extLst>
          </p:cNvPr>
          <p:cNvSpPr/>
          <p:nvPr/>
        </p:nvSpPr>
        <p:spPr>
          <a:xfrm>
            <a:off x="3600449" y="3429000"/>
            <a:ext cx="3000376" cy="4714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86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03E2B7A-B71A-2826-208C-1F62D6E27B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26"/>
          <a:stretch/>
        </p:blipFill>
        <p:spPr>
          <a:xfrm>
            <a:off x="0" y="0"/>
            <a:ext cx="23162884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24911BD-CB3A-FF81-3723-0140D884392E}"/>
              </a:ext>
            </a:extLst>
          </p:cNvPr>
          <p:cNvSpPr/>
          <p:nvPr/>
        </p:nvSpPr>
        <p:spPr>
          <a:xfrm>
            <a:off x="5778165" y="312821"/>
            <a:ext cx="815140" cy="654517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5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 L -0.89987 0 " pathEditMode="fixed" rAng="0" ptsTypes="AA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03E2B7A-B71A-2826-208C-1F62D6E27B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26"/>
          <a:stretch/>
        </p:blipFill>
        <p:spPr>
          <a:xfrm>
            <a:off x="-10970884" y="0"/>
            <a:ext cx="23162884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24911BD-CB3A-FF81-3723-0140D884392E}"/>
              </a:ext>
            </a:extLst>
          </p:cNvPr>
          <p:cNvSpPr/>
          <p:nvPr/>
        </p:nvSpPr>
        <p:spPr>
          <a:xfrm>
            <a:off x="36096" y="312823"/>
            <a:ext cx="2731167" cy="657325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FE38403-9F95-2584-2DFC-827D023D9C8E}"/>
              </a:ext>
            </a:extLst>
          </p:cNvPr>
          <p:cNvSpPr/>
          <p:nvPr/>
        </p:nvSpPr>
        <p:spPr>
          <a:xfrm>
            <a:off x="2767263" y="312822"/>
            <a:ext cx="4186990" cy="652913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BCE286-FFCA-D86D-987C-A63BE7B9E9D0}"/>
              </a:ext>
            </a:extLst>
          </p:cNvPr>
          <p:cNvSpPr/>
          <p:nvPr/>
        </p:nvSpPr>
        <p:spPr>
          <a:xfrm>
            <a:off x="6954254" y="312822"/>
            <a:ext cx="3453062" cy="652913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A9BD47-008D-8A36-0B0F-A36971734F1B}"/>
              </a:ext>
            </a:extLst>
          </p:cNvPr>
          <p:cNvSpPr/>
          <p:nvPr/>
        </p:nvSpPr>
        <p:spPr>
          <a:xfrm>
            <a:off x="10407316" y="312821"/>
            <a:ext cx="1748588" cy="652913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2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7" grpId="1" animBg="1"/>
      <p:bldP spid="2" grpId="0" animBg="1"/>
      <p:bldP spid="2" grpId="1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03E2B7A-B71A-2826-208C-1F62D6E27B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26"/>
          <a:stretch/>
        </p:blipFill>
        <p:spPr>
          <a:xfrm>
            <a:off x="0" y="0"/>
            <a:ext cx="23162884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24911BD-CB3A-FF81-3723-0140D884392E}"/>
              </a:ext>
            </a:extLst>
          </p:cNvPr>
          <p:cNvSpPr/>
          <p:nvPr/>
        </p:nvSpPr>
        <p:spPr>
          <a:xfrm>
            <a:off x="5778165" y="612250"/>
            <a:ext cx="815140" cy="62457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F1B4D0-2F05-18AD-79EB-0FA7E180BE4D}"/>
              </a:ext>
            </a:extLst>
          </p:cNvPr>
          <p:cNvSpPr/>
          <p:nvPr/>
        </p:nvSpPr>
        <p:spPr>
          <a:xfrm>
            <a:off x="7266069" y="612250"/>
            <a:ext cx="1853867" cy="62457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13FFAE-71BC-029A-5B95-887B03F42E79}"/>
              </a:ext>
            </a:extLst>
          </p:cNvPr>
          <p:cNvSpPr/>
          <p:nvPr/>
        </p:nvSpPr>
        <p:spPr>
          <a:xfrm>
            <a:off x="457200" y="1828800"/>
            <a:ext cx="8662736" cy="26469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B600C4-FC24-24C2-3A3A-1B74DD0A7257}"/>
              </a:ext>
            </a:extLst>
          </p:cNvPr>
          <p:cNvSpPr/>
          <p:nvPr/>
        </p:nvSpPr>
        <p:spPr>
          <a:xfrm>
            <a:off x="4963025" y="1828799"/>
            <a:ext cx="815140" cy="26469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D95419-356E-411F-7592-BD634C04B074}"/>
              </a:ext>
            </a:extLst>
          </p:cNvPr>
          <p:cNvSpPr/>
          <p:nvPr/>
        </p:nvSpPr>
        <p:spPr>
          <a:xfrm>
            <a:off x="7266069" y="1828799"/>
            <a:ext cx="1853868" cy="26469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0A36E3-3FAF-268B-0865-CCD6F6D6847C}"/>
              </a:ext>
            </a:extLst>
          </p:cNvPr>
          <p:cNvSpPr/>
          <p:nvPr/>
        </p:nvSpPr>
        <p:spPr>
          <a:xfrm>
            <a:off x="6867524" y="1828798"/>
            <a:ext cx="398543" cy="26469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41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5" grpId="2" animBg="1"/>
      <p:bldP spid="16" grpId="0" animBg="1"/>
      <p:bldP spid="16" grpId="1" animBg="1"/>
      <p:bldP spid="2" grpId="1" animBg="1"/>
      <p:bldP spid="2" grpId="2" animBg="1"/>
      <p:bldP spid="3" grpId="0" animBg="1"/>
      <p:bldP spid="3" grpId="1" animBg="1"/>
      <p:bldP spid="4" grpId="0" animBg="1"/>
      <p:bldP spid="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E01A2-AA21-42BE-A93D-3B59F482B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Quantify Impact of Small Accounts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8F45F-49FC-4BE3-8170-657F28825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money-losing small accounts drive small orders</a:t>
            </a:r>
          </a:p>
          <a:p>
            <a:r>
              <a:rPr lang="en-US" dirty="0"/>
              <a:t>small order costs exceed order value</a:t>
            </a:r>
          </a:p>
          <a:p>
            <a:r>
              <a:rPr lang="en-US" dirty="0"/>
              <a:t>may be as much as half of recent decline</a:t>
            </a:r>
          </a:p>
          <a:p>
            <a:r>
              <a:rPr lang="en-US" dirty="0"/>
              <a:t>average order value controlled </a:t>
            </a:r>
            <a:br>
              <a:rPr lang="en-US" dirty="0"/>
            </a:br>
            <a:r>
              <a:rPr lang="en-US" dirty="0"/>
              <a:t>by delivery count</a:t>
            </a:r>
          </a:p>
          <a:p>
            <a:r>
              <a:rPr lang="en-US" dirty="0"/>
              <a:t>losses scale up</a:t>
            </a:r>
          </a:p>
        </p:txBody>
      </p:sp>
    </p:spTree>
    <p:extLst>
      <p:ext uri="{BB962C8B-B14F-4D97-AF65-F5344CB8AC3E}">
        <p14:creationId xmlns:p14="http://schemas.microsoft.com/office/powerpoint/2010/main" val="423502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E01A2-AA21-42BE-A93D-3B59F482B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to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8F45F-49FC-4BE3-8170-657F28825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add margin to Reg- accounts</a:t>
            </a:r>
          </a:p>
          <a:p>
            <a:pPr lvl="1"/>
            <a:r>
              <a:rPr lang="en-US" dirty="0"/>
              <a:t>common raise is 10%</a:t>
            </a:r>
          </a:p>
          <a:p>
            <a:r>
              <a:rPr lang="en-US" dirty="0"/>
              <a:t>reduce delivery count:</a:t>
            </a:r>
          </a:p>
          <a:p>
            <a:pPr lvl="1"/>
            <a:r>
              <a:rPr lang="en-US" dirty="0"/>
              <a:t>use FREE delivery / delivery charges </a:t>
            </a:r>
            <a:br>
              <a:rPr lang="en-US" dirty="0"/>
            </a:br>
            <a:r>
              <a:rPr lang="en-US" dirty="0"/>
              <a:t>to influence behavior</a:t>
            </a:r>
          </a:p>
          <a:p>
            <a:pPr lvl="1"/>
            <a:r>
              <a:rPr lang="en-US" dirty="0"/>
              <a:t>set “delivery day” to consolidate orders</a:t>
            </a:r>
          </a:p>
          <a:p>
            <a:pPr lvl="1"/>
            <a:r>
              <a:rPr lang="en-US" dirty="0"/>
              <a:t>incentivize delivery charges</a:t>
            </a:r>
          </a:p>
        </p:txBody>
      </p:sp>
    </p:spTree>
    <p:extLst>
      <p:ext uri="{BB962C8B-B14F-4D97-AF65-F5344CB8AC3E}">
        <p14:creationId xmlns:p14="http://schemas.microsoft.com/office/powerpoint/2010/main" val="3831377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E01A2-AA21-42BE-A93D-3B59F482B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to Do </a:t>
            </a:r>
            <a:r>
              <a:rPr lang="en-US" sz="2800" dirty="0"/>
              <a:t>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8F45F-49FC-4BE3-8170-657F28825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reduce warehouse (manpower utilization) costs:</a:t>
            </a:r>
          </a:p>
          <a:p>
            <a:pPr lvl="1"/>
            <a:r>
              <a:rPr lang="en-US" dirty="0"/>
              <a:t>zone picking</a:t>
            </a:r>
          </a:p>
          <a:p>
            <a:pPr lvl="1"/>
            <a:r>
              <a:rPr lang="en-US" dirty="0"/>
              <a:t>pack station locations</a:t>
            </a:r>
          </a:p>
          <a:p>
            <a:pPr lvl="1"/>
            <a:r>
              <a:rPr lang="en-US" dirty="0"/>
              <a:t>conveyors</a:t>
            </a:r>
          </a:p>
          <a:p>
            <a:pPr lvl="1"/>
            <a:r>
              <a:rPr lang="en-US" dirty="0"/>
              <a:t>product organization</a:t>
            </a:r>
          </a:p>
          <a:p>
            <a:r>
              <a:rPr lang="en-US" dirty="0"/>
              <a:t>product selection:</a:t>
            </a:r>
          </a:p>
          <a:p>
            <a:pPr lvl="1"/>
            <a:r>
              <a:rPr lang="en-US" dirty="0"/>
              <a:t>multi-packs (MOQs)</a:t>
            </a:r>
          </a:p>
          <a:p>
            <a:pPr lvl="1"/>
            <a:r>
              <a:rPr lang="en-US" dirty="0"/>
              <a:t>don’t break cartons</a:t>
            </a:r>
          </a:p>
        </p:txBody>
      </p:sp>
    </p:spTree>
    <p:extLst>
      <p:ext uri="{BB962C8B-B14F-4D97-AF65-F5344CB8AC3E}">
        <p14:creationId xmlns:p14="http://schemas.microsoft.com/office/powerpoint/2010/main" val="2875925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E01A2-AA21-42BE-A93D-3B59F482B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Small-Order Problem Grows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8F45F-49FC-4BE3-8170-657F28825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money-losing small orders have been a drain on profits for decades</a:t>
            </a:r>
          </a:p>
          <a:p>
            <a:r>
              <a:rPr lang="en-US" dirty="0"/>
              <a:t>massive escalation in manpower costs </a:t>
            </a:r>
            <a:br>
              <a:rPr lang="en-US" dirty="0"/>
            </a:br>
            <a:r>
              <a:rPr lang="en-US" dirty="0"/>
              <a:t>(up 68% since 2006) exacerbates the issue</a:t>
            </a:r>
          </a:p>
          <a:p>
            <a:r>
              <a:rPr lang="en-US" dirty="0"/>
              <a:t>recent increases in interest rates </a:t>
            </a:r>
          </a:p>
          <a:p>
            <a:r>
              <a:rPr lang="en-US" dirty="0"/>
              <a:t>new tools are needed </a:t>
            </a:r>
          </a:p>
        </p:txBody>
      </p:sp>
    </p:spTree>
    <p:extLst>
      <p:ext uri="{BB962C8B-B14F-4D97-AF65-F5344CB8AC3E}">
        <p14:creationId xmlns:p14="http://schemas.microsoft.com/office/powerpoint/2010/main" val="1613745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E01A2-AA21-42BE-A93D-3B59F482B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to Do </a:t>
            </a:r>
            <a:r>
              <a:rPr lang="en-US" sz="2800" dirty="0"/>
              <a:t>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8F45F-49FC-4BE3-8170-657F28825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counter sales</a:t>
            </a:r>
          </a:p>
          <a:p>
            <a:pPr lvl="1"/>
            <a:r>
              <a:rPr lang="en-US" dirty="0"/>
              <a:t>eliminate costs: trade credit, commissions, delivery</a:t>
            </a:r>
          </a:p>
          <a:p>
            <a:pPr lvl="1"/>
            <a:r>
              <a:rPr lang="en-US" dirty="0"/>
              <a:t>self-service for high-frequency, low-value items</a:t>
            </a:r>
          </a:p>
          <a:p>
            <a:pPr lvl="1"/>
            <a:r>
              <a:rPr lang="en-US" dirty="0"/>
              <a:t>100% bar-coded product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272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E01A2-AA21-42BE-A93D-3B59F482B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Get Your Reg- Account List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8F45F-49FC-4BE3-8170-657F28825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select Reg- from the PV Segment control</a:t>
            </a:r>
          </a:p>
          <a:p>
            <a:r>
              <a:rPr lang="en-US" dirty="0"/>
              <a:t>choose Customer | NBC Ranking report</a:t>
            </a:r>
          </a:p>
          <a:p>
            <a:r>
              <a:rPr lang="en-US" dirty="0"/>
              <a:t>export to Excel</a:t>
            </a:r>
          </a:p>
          <a:p>
            <a:r>
              <a:rPr lang="en-US" dirty="0"/>
              <a:t>report will list customer codes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605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578063-2132-CA98-6724-4EAF9A7A5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25375" cy="70455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F0BD617-CC95-843E-E470-02ED49193FC8}"/>
              </a:ext>
            </a:extLst>
          </p:cNvPr>
          <p:cNvSpPr/>
          <p:nvPr/>
        </p:nvSpPr>
        <p:spPr>
          <a:xfrm>
            <a:off x="1" y="3843589"/>
            <a:ext cx="2574758" cy="39152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8FE1B0-993F-1E84-FEE5-673380DF206B}"/>
              </a:ext>
            </a:extLst>
          </p:cNvPr>
          <p:cNvSpPr/>
          <p:nvPr/>
        </p:nvSpPr>
        <p:spPr>
          <a:xfrm>
            <a:off x="4122821" y="1072315"/>
            <a:ext cx="3362325" cy="26469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61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5CA080-AFAF-5253-7BF0-A825C8F31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F0BD617-CC95-843E-E470-02ED49193FC8}"/>
              </a:ext>
            </a:extLst>
          </p:cNvPr>
          <p:cNvSpPr/>
          <p:nvPr/>
        </p:nvSpPr>
        <p:spPr>
          <a:xfrm>
            <a:off x="10887075" y="409576"/>
            <a:ext cx="476250" cy="46672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8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EB0E9A-C93E-305E-1AD5-9AAC2F698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15850" cy="70401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F50EC71-E509-4291-2C44-A858EF028C08}"/>
              </a:ext>
            </a:extLst>
          </p:cNvPr>
          <p:cNvSpPr/>
          <p:nvPr/>
        </p:nvSpPr>
        <p:spPr>
          <a:xfrm>
            <a:off x="428625" y="1390650"/>
            <a:ext cx="3733800" cy="515302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1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E01A2-AA21-42BE-A93D-3B59F482B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Recovering Lost Profits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8F45F-49FC-4BE3-8170-657F28825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recent escalation of manpower and interest costs has significantly cut into profits</a:t>
            </a:r>
          </a:p>
          <a:p>
            <a:r>
              <a:rPr lang="en-US" dirty="0"/>
              <a:t>imbalance between order value and order logistics is the source of the problem</a:t>
            </a:r>
          </a:p>
          <a:p>
            <a:r>
              <a:rPr lang="en-US" dirty="0"/>
              <a:t>identify the accounts driving the</a:t>
            </a:r>
            <a:br>
              <a:rPr lang="en-US" dirty="0"/>
            </a:br>
            <a:r>
              <a:rPr lang="en-US" dirty="0"/>
              <a:t>bulk of the problem and:</a:t>
            </a:r>
          </a:p>
          <a:p>
            <a:pPr lvl="1"/>
            <a:r>
              <a:rPr lang="en-US" dirty="0"/>
              <a:t>increase margin</a:t>
            </a:r>
          </a:p>
          <a:p>
            <a:pPr lvl="1"/>
            <a:r>
              <a:rPr lang="en-US" dirty="0"/>
              <a:t>reduce and/or monetize deliveries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6487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E01A2-AA21-42BE-A93D-3B59F482B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Reg- </a:t>
            </a:r>
            <a:r>
              <a:rPr lang="en-US" sz="3600" dirty="0"/>
              <a:t>(money-losing small accounts group)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8F45F-49FC-4BE3-8170-657F28825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1/3 of active accounts</a:t>
            </a:r>
          </a:p>
          <a:p>
            <a:r>
              <a:rPr lang="en-US" dirty="0"/>
              <a:t>produce only 3.2% of total order value</a:t>
            </a:r>
          </a:p>
          <a:p>
            <a:r>
              <a:rPr lang="en-US" dirty="0"/>
              <a:t>more than 20% of expenses</a:t>
            </a:r>
          </a:p>
        </p:txBody>
      </p:sp>
    </p:spTree>
    <p:extLst>
      <p:ext uri="{BB962C8B-B14F-4D97-AF65-F5344CB8AC3E}">
        <p14:creationId xmlns:p14="http://schemas.microsoft.com/office/powerpoint/2010/main" val="26356217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E01A2-AA21-42BE-A93D-3B59F482B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Small Order Losses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8F45F-49FC-4BE3-8170-657F28825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are consuming profits traditionally </a:t>
            </a:r>
            <a:br>
              <a:rPr lang="en-US" dirty="0"/>
            </a:br>
            <a:r>
              <a:rPr lang="en-US" dirty="0"/>
              <a:t>delivered to the bottom line</a:t>
            </a:r>
          </a:p>
          <a:p>
            <a:r>
              <a:rPr lang="en-US" dirty="0"/>
              <a:t>require a focused solution</a:t>
            </a:r>
          </a:p>
          <a:p>
            <a:r>
              <a:rPr lang="en-US" dirty="0"/>
              <a:t>need new tools:</a:t>
            </a:r>
          </a:p>
          <a:p>
            <a:pPr lvl="1"/>
            <a:r>
              <a:rPr lang="en-US" dirty="0"/>
              <a:t>PV Segmentation selection</a:t>
            </a:r>
          </a:p>
          <a:p>
            <a:pPr lvl="1"/>
            <a:r>
              <a:rPr lang="en-US" dirty="0"/>
              <a:t>analysis showing cause of losses,</a:t>
            </a:r>
            <a:br>
              <a:rPr lang="en-US" dirty="0"/>
            </a:br>
            <a:r>
              <a:rPr lang="en-US" dirty="0"/>
              <a:t>prevalence of problem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083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838200" y="448703"/>
            <a:ext cx="10515600" cy="413226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Call us – we can help!</a:t>
            </a:r>
            <a:br>
              <a:rPr lang="en-US" sz="4800" dirty="0"/>
            </a:br>
            <a:endParaRPr lang="en-US" sz="4800" dirty="0"/>
          </a:p>
          <a:p>
            <a:pPr marL="0" indent="0" algn="ctr">
              <a:buNone/>
            </a:pPr>
            <a:r>
              <a:rPr lang="en-US" sz="3600" dirty="0">
                <a:hlinkClick r:id="rId2"/>
              </a:rPr>
              <a:t>www.WayPointAnalytics.net</a:t>
            </a: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info@waypointanalytics.com</a:t>
            </a:r>
          </a:p>
          <a:p>
            <a:pPr marL="0" indent="0" algn="ctr">
              <a:buNone/>
            </a:pPr>
            <a:r>
              <a:rPr lang="en-US" sz="3600" dirty="0"/>
              <a:t>480-426-9955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921" y="4979474"/>
            <a:ext cx="4332157" cy="166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76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32B9B6B-89EB-6F46-D7B9-4630FD33E5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9143167"/>
              </p:ext>
            </p:extLst>
          </p:nvPr>
        </p:nvGraphicFramePr>
        <p:xfrm>
          <a:off x="2914694" y="0"/>
          <a:ext cx="6362613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EEC2C12A-ED43-F658-16FE-726C4E8BA159}"/>
              </a:ext>
            </a:extLst>
          </p:cNvPr>
          <p:cNvGrpSpPr/>
          <p:nvPr/>
        </p:nvGrpSpPr>
        <p:grpSpPr>
          <a:xfrm>
            <a:off x="2914693" y="2035853"/>
            <a:ext cx="8746693" cy="3270438"/>
            <a:chOff x="2914693" y="2035853"/>
            <a:chExt cx="8746693" cy="3270438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614500D-21A2-8AA3-FB5E-200C4301B2BF}"/>
                </a:ext>
              </a:extLst>
            </p:cNvPr>
            <p:cNvSpPr/>
            <p:nvPr/>
          </p:nvSpPr>
          <p:spPr>
            <a:xfrm>
              <a:off x="2914693" y="4530436"/>
              <a:ext cx="846816" cy="41563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85224D6-0836-FCB6-2A1E-FEC3A2AD852A}"/>
                </a:ext>
              </a:extLst>
            </p:cNvPr>
            <p:cNvSpPr/>
            <p:nvPr/>
          </p:nvSpPr>
          <p:spPr>
            <a:xfrm>
              <a:off x="8347365" y="4890654"/>
              <a:ext cx="846816" cy="41563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A7BB373-D512-B547-5564-7E6B9D2650E9}"/>
                </a:ext>
              </a:extLst>
            </p:cNvPr>
            <p:cNvCxnSpPr>
              <a:stCxn id="10" idx="7"/>
            </p:cNvCxnSpPr>
            <p:nvPr/>
          </p:nvCxnSpPr>
          <p:spPr>
            <a:xfrm flipV="1">
              <a:off x="3637496" y="3117273"/>
              <a:ext cx="6587159" cy="147403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6C0E73D-8B38-DE22-DB10-1D07A67DC1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47840" y="3117273"/>
              <a:ext cx="1276815" cy="176917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92D7907-1AAC-6543-7CFE-2F692DBFE4E0}"/>
                </a:ext>
              </a:extLst>
            </p:cNvPr>
            <p:cNvSpPr txBox="1"/>
            <p:nvPr/>
          </p:nvSpPr>
          <p:spPr>
            <a:xfrm>
              <a:off x="9277306" y="2035853"/>
              <a:ext cx="23840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Profit Rates </a:t>
              </a:r>
              <a:br>
                <a:rPr lang="en-US" sz="3200" b="1" dirty="0">
                  <a:solidFill>
                    <a:srgbClr val="FF0000"/>
                  </a:solidFill>
                </a:rPr>
              </a:br>
              <a:r>
                <a:rPr lang="en-US" sz="3200" b="1" dirty="0">
                  <a:solidFill>
                    <a:srgbClr val="FF0000"/>
                  </a:solidFill>
                </a:rPr>
                <a:t>Down 31.8%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045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08D1DB-BB00-384A-5DF6-88C12C8D2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A36381-CBA8-F662-C6D6-07D07E8069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0517" cy="687404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6CCE75C-9D99-0B47-2127-055DB7670AF7}"/>
              </a:ext>
            </a:extLst>
          </p:cNvPr>
          <p:cNvGrpSpPr/>
          <p:nvPr/>
        </p:nvGrpSpPr>
        <p:grpSpPr>
          <a:xfrm>
            <a:off x="5273639" y="2739288"/>
            <a:ext cx="1424790" cy="1469642"/>
            <a:chOff x="5273639" y="2739288"/>
            <a:chExt cx="1424790" cy="1469642"/>
          </a:xfrm>
        </p:grpSpPr>
        <p:sp>
          <p:nvSpPr>
            <p:cNvPr id="5" name="Arrow: Down 4">
              <a:extLst>
                <a:ext uri="{FF2B5EF4-FFF2-40B4-BE49-F238E27FC236}">
                  <a16:creationId xmlns:a16="http://schemas.microsoft.com/office/drawing/2014/main" id="{5F2AA30D-DBA3-86AC-8018-F294BF08BD5B}"/>
                </a:ext>
              </a:extLst>
            </p:cNvPr>
            <p:cNvSpPr/>
            <p:nvPr/>
          </p:nvSpPr>
          <p:spPr>
            <a:xfrm>
              <a:off x="5325035" y="3352644"/>
              <a:ext cx="1315882" cy="856286"/>
            </a:xfrm>
            <a:prstGeom prst="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6EE1AB0-C1F5-7B58-C1EA-F216D9BC8A4B}"/>
                </a:ext>
              </a:extLst>
            </p:cNvPr>
            <p:cNvSpPr txBox="1"/>
            <p:nvPr/>
          </p:nvSpPr>
          <p:spPr>
            <a:xfrm>
              <a:off x="5469461" y="3638896"/>
              <a:ext cx="1027030" cy="48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-49%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A89B956-7CC8-BC34-44BA-8A5653E2CA47}"/>
                </a:ext>
              </a:extLst>
            </p:cNvPr>
            <p:cNvSpPr txBox="1"/>
            <p:nvPr/>
          </p:nvSpPr>
          <p:spPr>
            <a:xfrm>
              <a:off x="5469460" y="3284166"/>
              <a:ext cx="1027032" cy="424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Reg-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BB0BEDA-FCEB-EB56-D043-77293A9AD022}"/>
                </a:ext>
              </a:extLst>
            </p:cNvPr>
            <p:cNvSpPr txBox="1"/>
            <p:nvPr/>
          </p:nvSpPr>
          <p:spPr>
            <a:xfrm>
              <a:off x="5273639" y="2739288"/>
              <a:ext cx="14247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Depresses Profit</a:t>
              </a:r>
            </a:p>
          </p:txBody>
        </p:sp>
      </p:grpSp>
      <p:sp>
        <p:nvSpPr>
          <p:cNvPr id="12" name="Arrow: Down 11">
            <a:extLst>
              <a:ext uri="{FF2B5EF4-FFF2-40B4-BE49-F238E27FC236}">
                <a16:creationId xmlns:a16="http://schemas.microsoft.com/office/drawing/2014/main" id="{BC4F4DED-F010-7D25-944D-0CF57119D4F5}"/>
              </a:ext>
            </a:extLst>
          </p:cNvPr>
          <p:cNvSpPr/>
          <p:nvPr/>
        </p:nvSpPr>
        <p:spPr>
          <a:xfrm>
            <a:off x="6692313" y="2739288"/>
            <a:ext cx="484632" cy="61335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6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E01A2-AA21-42BE-A93D-3B59F482B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Quantify Impact of Small Accounts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8F45F-49FC-4BE3-8170-657F28825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small order costs exceed order value</a:t>
            </a:r>
          </a:p>
          <a:p>
            <a:r>
              <a:rPr lang="en-US" dirty="0"/>
              <a:t>losses scale up</a:t>
            </a:r>
          </a:p>
        </p:txBody>
      </p:sp>
    </p:spTree>
    <p:extLst>
      <p:ext uri="{BB962C8B-B14F-4D97-AF65-F5344CB8AC3E}">
        <p14:creationId xmlns:p14="http://schemas.microsoft.com/office/powerpoint/2010/main" val="2146655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E01A2-AA21-42BE-A93D-3B59F482B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Need to Isolate &amp; Examine 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8F45F-49FC-4BE3-8170-657F28825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small orders come from small accounts</a:t>
            </a:r>
          </a:p>
          <a:p>
            <a:r>
              <a:rPr lang="en-US" dirty="0"/>
              <a:t>in WayPoint, these are the </a:t>
            </a:r>
            <a:br>
              <a:rPr lang="en-US" dirty="0"/>
            </a:br>
            <a:r>
              <a:rPr lang="en-US" dirty="0"/>
              <a:t>Reg- (small, money-losing) accounts </a:t>
            </a:r>
          </a:p>
          <a:p>
            <a:r>
              <a:rPr lang="en-US" dirty="0"/>
              <a:t>New PV Segments control isolates each segment on all reports</a:t>
            </a:r>
          </a:p>
        </p:txBody>
      </p:sp>
    </p:spTree>
    <p:extLst>
      <p:ext uri="{BB962C8B-B14F-4D97-AF65-F5344CB8AC3E}">
        <p14:creationId xmlns:p14="http://schemas.microsoft.com/office/powerpoint/2010/main" val="2532372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D58545-B11B-CBD5-C90E-DD7268A8B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540342" cy="705394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F609222-E843-6EBB-6DEB-E68B65CD2301}"/>
              </a:ext>
            </a:extLst>
          </p:cNvPr>
          <p:cNvSpPr/>
          <p:nvPr/>
        </p:nvSpPr>
        <p:spPr>
          <a:xfrm>
            <a:off x="2500314" y="5600701"/>
            <a:ext cx="542925" cy="10858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Bent 10">
            <a:extLst>
              <a:ext uri="{FF2B5EF4-FFF2-40B4-BE49-F238E27FC236}">
                <a16:creationId xmlns:a16="http://schemas.microsoft.com/office/drawing/2014/main" id="{856BBEAF-4C85-6BB3-5B61-BCEBC0E5A985}"/>
              </a:ext>
            </a:extLst>
          </p:cNvPr>
          <p:cNvSpPr/>
          <p:nvPr/>
        </p:nvSpPr>
        <p:spPr>
          <a:xfrm flipH="1">
            <a:off x="2185987" y="4000501"/>
            <a:ext cx="642938" cy="14859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1667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37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FB68-1C94-7FB5-1DAA-4B4F08BF9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540342" cy="705394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54F5A86-FB06-571D-93BA-D4331A522664}"/>
              </a:ext>
            </a:extLst>
          </p:cNvPr>
          <p:cNvSpPr/>
          <p:nvPr/>
        </p:nvSpPr>
        <p:spPr>
          <a:xfrm>
            <a:off x="6443664" y="1000125"/>
            <a:ext cx="757236" cy="60150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646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EFC9F8-A1DF-0A1C-97AC-5C39E2640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08803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871660B-0438-4A33-9620-D77BBB17FD00}"/>
              </a:ext>
            </a:extLst>
          </p:cNvPr>
          <p:cNvSpPr/>
          <p:nvPr/>
        </p:nvSpPr>
        <p:spPr>
          <a:xfrm>
            <a:off x="8115300" y="3000375"/>
            <a:ext cx="1485900" cy="42862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4BC2F9-8195-5368-5A02-380E6E022550}"/>
              </a:ext>
            </a:extLst>
          </p:cNvPr>
          <p:cNvSpPr/>
          <p:nvPr/>
        </p:nvSpPr>
        <p:spPr>
          <a:xfrm>
            <a:off x="8115300" y="6429375"/>
            <a:ext cx="1485900" cy="42862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0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theme/theme1.xml><?xml version="1.0" encoding="utf-8"?>
<a:theme xmlns:a="http://schemas.openxmlformats.org/drawingml/2006/main" name="WayPoint W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yPoint Wide" id="{681591AC-A011-4136-A64A-B88FD3945001}" vid="{3641580C-70B6-4D52-8E22-6006E7479A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WayPoint Wide</Template>
  <TotalTime>8484</TotalTime>
  <Words>440</Words>
  <Application>Microsoft Office PowerPoint</Application>
  <PresentationFormat>Widescreen</PresentationFormat>
  <Paragraphs>77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Bookman Old Style</vt:lpstr>
      <vt:lpstr>Calibri</vt:lpstr>
      <vt:lpstr>Futura Hv BT</vt:lpstr>
      <vt:lpstr>Futura Lt BT</vt:lpstr>
      <vt:lpstr>WayPoint Wide</vt:lpstr>
      <vt:lpstr>PowerPoint Presentation</vt:lpstr>
      <vt:lpstr>The Small-Order Problem Grows</vt:lpstr>
      <vt:lpstr>PowerPoint Presentation</vt:lpstr>
      <vt:lpstr>PowerPoint Presentation</vt:lpstr>
      <vt:lpstr>Quantify Impact of Small Accounts</vt:lpstr>
      <vt:lpstr>Need to Isolate &amp; Examine Orders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Crux of the Issue</vt:lpstr>
      <vt:lpstr>PowerPoint Presentation</vt:lpstr>
      <vt:lpstr>PowerPoint Presentation</vt:lpstr>
      <vt:lpstr>PowerPoint Presentation</vt:lpstr>
      <vt:lpstr>PowerPoint Presentation</vt:lpstr>
      <vt:lpstr>Quantify Impact of Small Accounts</vt:lpstr>
      <vt:lpstr>What to Do</vt:lpstr>
      <vt:lpstr>What to Do (cont’d)</vt:lpstr>
      <vt:lpstr>What to Do (cont’d)</vt:lpstr>
      <vt:lpstr>Get Your Reg- Account List</vt:lpstr>
      <vt:lpstr>PowerPoint Presentation</vt:lpstr>
      <vt:lpstr>PowerPoint Presentation</vt:lpstr>
      <vt:lpstr>PowerPoint Presentation</vt:lpstr>
      <vt:lpstr>Recovering Lost Profits</vt:lpstr>
      <vt:lpstr>Reg- (money-losing small accounts group)</vt:lpstr>
      <vt:lpstr>Small Order Losses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Randy MacLean</dc:creator>
  <cp:lastModifiedBy>Randy MacLean</cp:lastModifiedBy>
  <cp:revision>124</cp:revision>
  <cp:lastPrinted>2019-06-12T06:00:38Z</cp:lastPrinted>
  <dcterms:created xsi:type="dcterms:W3CDTF">2019-04-24T04:33:04Z</dcterms:created>
  <dcterms:modified xsi:type="dcterms:W3CDTF">2024-08-05T18:56:05Z</dcterms:modified>
</cp:coreProperties>
</file>